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76" r:id="rId2"/>
    <p:sldId id="3777" r:id="rId3"/>
    <p:sldId id="3869" r:id="rId4"/>
    <p:sldId id="3870" r:id="rId5"/>
    <p:sldId id="3776" r:id="rId6"/>
    <p:sldId id="3778" r:id="rId7"/>
    <p:sldId id="3864" r:id="rId8"/>
    <p:sldId id="3772" r:id="rId9"/>
    <p:sldId id="3877" r:id="rId10"/>
    <p:sldId id="3859" r:id="rId11"/>
    <p:sldId id="3863" r:id="rId12"/>
    <p:sldId id="3865" r:id="rId13"/>
    <p:sldId id="3774" r:id="rId14"/>
    <p:sldId id="3867" r:id="rId15"/>
    <p:sldId id="3861" r:id="rId16"/>
    <p:sldId id="3871" r:id="rId17"/>
    <p:sldId id="3881" r:id="rId18"/>
    <p:sldId id="3883" r:id="rId19"/>
    <p:sldId id="3882" r:id="rId20"/>
  </p:sldIdLst>
  <p:sldSz cx="12192000" cy="6858000"/>
  <p:notesSz cx="6797675"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610"/>
    <a:srgbClr val="1C77FF"/>
    <a:srgbClr val="002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6" d="100"/>
          <a:sy n="86" d="100"/>
        </p:scale>
        <p:origin x="60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dbjørn Vistnes" userId="e3ea2a17-2b95-44f5-8349-2af5c0d201a7" providerId="ADAL" clId="{354A476B-8DDE-43E6-B83A-29E9D2AFA70E}"/>
    <pc:docChg chg="modSld">
      <pc:chgData name="Oddbjørn Vistnes" userId="e3ea2a17-2b95-44f5-8349-2af5c0d201a7" providerId="ADAL" clId="{354A476B-8DDE-43E6-B83A-29E9D2AFA70E}" dt="2022-03-24T16:53:54.731" v="49" actId="20577"/>
      <pc:docMkLst>
        <pc:docMk/>
      </pc:docMkLst>
      <pc:sldChg chg="modSp mod">
        <pc:chgData name="Oddbjørn Vistnes" userId="e3ea2a17-2b95-44f5-8349-2af5c0d201a7" providerId="ADAL" clId="{354A476B-8DDE-43E6-B83A-29E9D2AFA70E}" dt="2022-03-24T16:53:54.731" v="49" actId="20577"/>
        <pc:sldMkLst>
          <pc:docMk/>
          <pc:sldMk cId="657009541" sldId="3776"/>
        </pc:sldMkLst>
        <pc:spChg chg="mod">
          <ac:chgData name="Oddbjørn Vistnes" userId="e3ea2a17-2b95-44f5-8349-2af5c0d201a7" providerId="ADAL" clId="{354A476B-8DDE-43E6-B83A-29E9D2AFA70E}" dt="2022-03-24T16:53:17.198" v="5" actId="20577"/>
          <ac:spMkLst>
            <pc:docMk/>
            <pc:sldMk cId="657009541" sldId="3776"/>
            <ac:spMk id="159" creationId="{45806854-1AA3-43B8-BC3B-1DCBCC88847D}"/>
          </ac:spMkLst>
        </pc:spChg>
        <pc:spChg chg="mod">
          <ac:chgData name="Oddbjørn Vistnes" userId="e3ea2a17-2b95-44f5-8349-2af5c0d201a7" providerId="ADAL" clId="{354A476B-8DDE-43E6-B83A-29E9D2AFA70E}" dt="2022-03-24T16:53:36.943" v="19" actId="20577"/>
          <ac:spMkLst>
            <pc:docMk/>
            <pc:sldMk cId="657009541" sldId="3776"/>
            <ac:spMk id="172" creationId="{03840E2C-6852-4E5E-9612-6C22104A45FB}"/>
          </ac:spMkLst>
        </pc:spChg>
        <pc:spChg chg="mod">
          <ac:chgData name="Oddbjørn Vistnes" userId="e3ea2a17-2b95-44f5-8349-2af5c0d201a7" providerId="ADAL" clId="{354A476B-8DDE-43E6-B83A-29E9D2AFA70E}" dt="2022-03-24T16:53:44.111" v="35" actId="20577"/>
          <ac:spMkLst>
            <pc:docMk/>
            <pc:sldMk cId="657009541" sldId="3776"/>
            <ac:spMk id="173" creationId="{26938577-D35E-4B02-838C-6F7503A0BC8B}"/>
          </ac:spMkLst>
        </pc:spChg>
        <pc:spChg chg="mod">
          <ac:chgData name="Oddbjørn Vistnes" userId="e3ea2a17-2b95-44f5-8349-2af5c0d201a7" providerId="ADAL" clId="{354A476B-8DDE-43E6-B83A-29E9D2AFA70E}" dt="2022-03-24T16:53:54.731" v="49" actId="20577"/>
          <ac:spMkLst>
            <pc:docMk/>
            <pc:sldMk cId="657009541" sldId="3776"/>
            <ac:spMk id="174" creationId="{24ED0356-E509-49BE-8257-84161083AB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BD3060D0-C938-45D3-B3F8-7CCE6FE1F5B0}" type="datetimeFigureOut">
              <a:rPr lang="nb-NO" smtClean="0"/>
              <a:t>24.03.2022</a:t>
            </a:fld>
            <a:endParaRPr lang="nb-NO"/>
          </a:p>
        </p:txBody>
      </p:sp>
      <p:sp>
        <p:nvSpPr>
          <p:cNvPr id="4" name="Plassholder for lysbil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57EFCB2-754C-4036-8403-6902056320AE}" type="slidenum">
              <a:rPr lang="nb-NO" smtClean="0"/>
              <a:t>‹#›</a:t>
            </a:fld>
            <a:endParaRPr lang="nb-NO"/>
          </a:p>
        </p:txBody>
      </p:sp>
    </p:spTree>
    <p:extLst>
      <p:ext uri="{BB962C8B-B14F-4D97-AF65-F5344CB8AC3E}">
        <p14:creationId xmlns:p14="http://schemas.microsoft.com/office/powerpoint/2010/main" val="73867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86225A-B20E-4E5E-BE93-75BCBE25C88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8A5124C-377D-4B5C-A420-354EBF797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B02CB5A-0AEE-4A13-9993-EDA3B582AA81}"/>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79E1CBFE-FCBD-4C57-9D83-9D97B65018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6860C7-3E1D-4A59-BCAB-C1434B940FFE}"/>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336405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7421E3-0A2F-4CBA-937A-DE321DEA169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6496C15-AD6F-4FE4-9B1C-02760715F25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8888C65-EED4-4E74-9684-2EC8F83B05E5}"/>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A1BAB87C-C99F-40DF-8F42-6F6B2FBCA9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3C0860-BC1F-483F-9BE4-DEB349691C0D}"/>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410148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1119D05-0CB9-4608-A5D2-86F9F342F6B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604F30C-463A-4F02-A65A-E4772027F82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DC2EC22-A389-49E6-92C9-11A544912FD2}"/>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5975B696-A5CA-4B1C-B2E1-1930A7C2CB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CBA007-8A92-406B-AC91-BF5D397C8708}"/>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19378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38B5E-A315-45F5-A76E-252983A5B50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4EE8FC6-8DCC-47F6-ACCD-7202C320BF6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B49B69-1FA0-454B-958E-918CF14B81D4}"/>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E8EE3B6D-3FBA-4678-8A78-BFD3640B48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7B5ED42-8369-4F1F-BEE9-A0FAA8E51657}"/>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311680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9B3CBD-BCC6-412A-9591-F71C89855E9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96CD528-38C9-4000-B332-A44154F77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F1D17D7-8BFE-4416-A04E-1AFD94663689}"/>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B28F8338-F98C-49ED-A846-33F8E3FE21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43DDA3-EC61-4314-A3A7-935992BE1066}"/>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162945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3442BC-55EB-451B-8198-906CE07DAC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2FE613C-CF75-4C40-9034-1F329AE5B1D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A91070D-863B-4692-9E02-6ADD78F472B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97F4A52-F6E6-4ECB-A049-94595A57F856}"/>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6" name="Plassholder for bunntekst 5">
            <a:extLst>
              <a:ext uri="{FF2B5EF4-FFF2-40B4-BE49-F238E27FC236}">
                <a16:creationId xmlns:a16="http://schemas.microsoft.com/office/drawing/2014/main" id="{9B62FD3E-E805-413F-A641-52EB44F25C9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A0A3509-3AFA-4E37-9344-CCBDC49C4E4B}"/>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339812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4BD848-34F4-4C3A-9D3B-90108C692EB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9F40F2F-E866-4D4E-8A03-E9280F6541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11CDCE8-1555-47FD-B547-A38292E21D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CAA7000-EA17-4EBE-8049-D12F1A11A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436D79F-B065-45C7-BD47-6704F32501E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553BF23-1A6B-4B27-B20C-3F43D74848D9}"/>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8" name="Plassholder for bunntekst 7">
            <a:extLst>
              <a:ext uri="{FF2B5EF4-FFF2-40B4-BE49-F238E27FC236}">
                <a16:creationId xmlns:a16="http://schemas.microsoft.com/office/drawing/2014/main" id="{161F54A4-37EB-40AD-9783-B13FC968F61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762B05A-8A23-474B-9E5C-96117E9D5AD6}"/>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250224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BC1937-142D-4850-8520-26DC71A2BCA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A804276-81A9-4408-BF47-CE064432C64A}"/>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4" name="Plassholder for bunntekst 3">
            <a:extLst>
              <a:ext uri="{FF2B5EF4-FFF2-40B4-BE49-F238E27FC236}">
                <a16:creationId xmlns:a16="http://schemas.microsoft.com/office/drawing/2014/main" id="{3E46F706-4E17-4253-A41C-6DA5D8CDA36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E0A3B66-EE38-426F-BBC1-560E3EF5A2D1}"/>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295356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AC7299-EFBE-44BB-BFCD-8C71BAD79F0A}"/>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3" name="Plassholder for bunntekst 2">
            <a:extLst>
              <a:ext uri="{FF2B5EF4-FFF2-40B4-BE49-F238E27FC236}">
                <a16:creationId xmlns:a16="http://schemas.microsoft.com/office/drawing/2014/main" id="{432AA925-1EE3-4A6A-BB8F-8BA44AD8A20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F7A1858-2DE0-4A80-A02D-2D26916960D2}"/>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284176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3E19A4-25FE-4BCA-AF35-DE87AA7864A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7D02FA6-D0D9-409C-A522-93008D33C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A901F95-9A44-41CD-BADE-44BE02034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060B0E1-3D9B-441E-B140-CBDA32725C40}"/>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6" name="Plassholder for bunntekst 5">
            <a:extLst>
              <a:ext uri="{FF2B5EF4-FFF2-40B4-BE49-F238E27FC236}">
                <a16:creationId xmlns:a16="http://schemas.microsoft.com/office/drawing/2014/main" id="{FDE7A51B-3084-459F-BAAA-90A133942C7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73C5F22-731E-4125-BA0E-6FB71B0E6E13}"/>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202977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98D255-4C6A-48CE-AA57-32DAEE2A7F4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B3189B9-7E29-4EF2-AED2-85BD7B0CB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4756335-9E3D-4E53-ACB4-4B5A075A1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17E68DA-2B4B-4865-8441-6C49CFB488A3}"/>
              </a:ext>
            </a:extLst>
          </p:cNvPr>
          <p:cNvSpPr>
            <a:spLocks noGrp="1"/>
          </p:cNvSpPr>
          <p:nvPr>
            <p:ph type="dt" sz="half" idx="10"/>
          </p:nvPr>
        </p:nvSpPr>
        <p:spPr/>
        <p:txBody>
          <a:bodyPr/>
          <a:lstStyle/>
          <a:p>
            <a:fld id="{E9219BC5-0D4D-4614-8953-92B67F4FA973}" type="datetimeFigureOut">
              <a:rPr lang="nb-NO" smtClean="0"/>
              <a:t>24.03.2022</a:t>
            </a:fld>
            <a:endParaRPr lang="nb-NO"/>
          </a:p>
        </p:txBody>
      </p:sp>
      <p:sp>
        <p:nvSpPr>
          <p:cNvPr id="6" name="Plassholder for bunntekst 5">
            <a:extLst>
              <a:ext uri="{FF2B5EF4-FFF2-40B4-BE49-F238E27FC236}">
                <a16:creationId xmlns:a16="http://schemas.microsoft.com/office/drawing/2014/main" id="{72F8C549-48DB-49C4-9488-56D5980B46A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9A179C3-8E3A-4725-96A3-6DE6D3D58D2B}"/>
              </a:ext>
            </a:extLst>
          </p:cNvPr>
          <p:cNvSpPr>
            <a:spLocks noGrp="1"/>
          </p:cNvSpPr>
          <p:nvPr>
            <p:ph type="sldNum" sz="quarter" idx="12"/>
          </p:nvPr>
        </p:nvSpPr>
        <p:spPr/>
        <p:txBody>
          <a:bodyPr/>
          <a:lstStyle/>
          <a:p>
            <a:fld id="{548E12FB-71BF-4133-8824-E8C64CA38AED}" type="slidenum">
              <a:rPr lang="nb-NO" smtClean="0"/>
              <a:t>‹#›</a:t>
            </a:fld>
            <a:endParaRPr lang="nb-NO"/>
          </a:p>
        </p:txBody>
      </p:sp>
    </p:spTree>
    <p:extLst>
      <p:ext uri="{BB962C8B-B14F-4D97-AF65-F5344CB8AC3E}">
        <p14:creationId xmlns:p14="http://schemas.microsoft.com/office/powerpoint/2010/main" val="347660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BB5B4AD-0F8A-4193-A9C6-053B8E6B4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C193FAE-7143-4E48-B820-5D7487629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8297DD-9973-470E-ABC9-905E497C9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19BC5-0D4D-4614-8953-92B67F4FA973}" type="datetimeFigureOut">
              <a:rPr lang="nb-NO" smtClean="0"/>
              <a:t>24.03.2022</a:t>
            </a:fld>
            <a:endParaRPr lang="nb-NO"/>
          </a:p>
        </p:txBody>
      </p:sp>
      <p:sp>
        <p:nvSpPr>
          <p:cNvPr id="5" name="Plassholder for bunntekst 4">
            <a:extLst>
              <a:ext uri="{FF2B5EF4-FFF2-40B4-BE49-F238E27FC236}">
                <a16:creationId xmlns:a16="http://schemas.microsoft.com/office/drawing/2014/main" id="{0BB9AAD8-46AA-43E7-B983-8F4C003CB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DF9D190-5731-4177-B6B9-7836D4C75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E12FB-71BF-4133-8824-E8C64CA38AED}" type="slidenum">
              <a:rPr lang="nb-NO" smtClean="0"/>
              <a:t>‹#›</a:t>
            </a:fld>
            <a:endParaRPr lang="nb-NO"/>
          </a:p>
        </p:txBody>
      </p:sp>
    </p:spTree>
    <p:extLst>
      <p:ext uri="{BB962C8B-B14F-4D97-AF65-F5344CB8AC3E}">
        <p14:creationId xmlns:p14="http://schemas.microsoft.com/office/powerpoint/2010/main" val="84090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1801177"/>
            <a:ext cx="609414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schemeClr val="bg1"/>
                </a:solidFill>
                <a:effectLst/>
                <a:uLnTx/>
                <a:uFillTx/>
                <a:latin typeface="Calibri"/>
                <a:ea typeface="+mn-ea"/>
                <a:cs typeface="+mn-cs"/>
              </a:rPr>
              <a:t>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a:rPr>
              <a:t>HERRER</a:t>
            </a:r>
            <a:endParaRPr kumimoji="0" lang="nb-NO" sz="3600" b="1" i="0" u="none" strike="noStrike" kern="1200" cap="none" spc="0" normalizeH="0" baseline="0" noProof="0" dirty="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p:txBody>
      </p:sp>
      <p:sp>
        <p:nvSpPr>
          <p:cNvPr id="7" name="TekstSylinder 6">
            <a:extLst>
              <a:ext uri="{FF2B5EF4-FFF2-40B4-BE49-F238E27FC236}">
                <a16:creationId xmlns:a16="http://schemas.microsoft.com/office/drawing/2014/main" id="{B7ED53F9-C358-4A9D-9DF8-B00D9925DC6D}"/>
              </a:ext>
            </a:extLst>
          </p:cNvPr>
          <p:cNvSpPr txBox="1"/>
          <p:nvPr/>
        </p:nvSpPr>
        <p:spPr>
          <a:xfrm>
            <a:off x="0" y="4911450"/>
            <a:ext cx="12192000"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dirty="0">
                <a:solidFill>
                  <a:schemeClr val="bg1"/>
                </a:solidFill>
                <a:latin typeface="Calibri" panose="020F0502020204030204"/>
              </a:rPr>
              <a:t>EN PLAN SOM VISER TIL HVA SOM KREVES AV </a:t>
            </a:r>
            <a:r>
              <a:rPr lang="nb-NO" sz="1600" b="1" dirty="0">
                <a:solidFill>
                  <a:srgbClr val="CF9610"/>
                </a:solidFill>
                <a:latin typeface="Calibri" panose="020F0502020204030204"/>
              </a:rPr>
              <a:t>HANDLINGER</a:t>
            </a:r>
            <a:r>
              <a:rPr lang="nb-NO" sz="1600" b="1" dirty="0">
                <a:solidFill>
                  <a:schemeClr val="bg1"/>
                </a:solidFill>
                <a:latin typeface="Calibri" panose="020F0502020204030204"/>
              </a:rPr>
              <a:t>, </a:t>
            </a:r>
            <a:r>
              <a:rPr lang="nb-NO" sz="1600" b="1" dirty="0">
                <a:solidFill>
                  <a:srgbClr val="CF9610"/>
                </a:solidFill>
                <a:latin typeface="Calibri" panose="020F0502020204030204"/>
              </a:rPr>
              <a:t>BESLUTNINGER</a:t>
            </a:r>
            <a:r>
              <a:rPr lang="nb-NO" sz="1600" b="1" dirty="0">
                <a:solidFill>
                  <a:schemeClr val="bg1"/>
                </a:solidFill>
                <a:latin typeface="Calibri" panose="020F0502020204030204"/>
              </a:rPr>
              <a:t> OG </a:t>
            </a:r>
            <a:r>
              <a:rPr lang="nb-NO" sz="1600" b="1" dirty="0">
                <a:solidFill>
                  <a:srgbClr val="CF9610"/>
                </a:solidFill>
                <a:latin typeface="Calibri" panose="020F0502020204030204"/>
              </a:rPr>
              <a:t>MOT</a:t>
            </a:r>
            <a:r>
              <a:rPr lang="nb-NO" sz="1600" b="1" dirty="0">
                <a:solidFill>
                  <a:schemeClr val="bg1"/>
                </a:solidFill>
                <a:latin typeface="Calibri" panose="020F0502020204030204"/>
              </a:rPr>
              <a:t> FOR Å NÅ MÅLENE VÅRES</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dirty="0">
                <a:solidFill>
                  <a:schemeClr val="bg1"/>
                </a:solidFill>
                <a:latin typeface="Calibri" panose="020F0502020204030204"/>
              </a:rPr>
              <a:t>AT VI FORSTÅR HVILKE MÅL VI HAR SATT OSS OG STYRER ETTER DEM, FORMES AV DEM.</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dirty="0">
                <a:solidFill>
                  <a:srgbClr val="CF9610"/>
                </a:solidFill>
                <a:latin typeface="Calibri" panose="020F0502020204030204"/>
              </a:rPr>
              <a:t>HVER DAG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dirty="0">
                <a:solidFill>
                  <a:srgbClr val="CF9610"/>
                </a:solidFill>
                <a:latin typeface="Calibri" panose="020F0502020204030204"/>
              </a:rPr>
              <a:t>I HVERT VALG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000" b="1" dirty="0">
              <a:solidFill>
                <a:srgbClr val="CF961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000" b="1" dirty="0">
                <a:solidFill>
                  <a:srgbClr val="CF9610"/>
                </a:solidFill>
                <a:latin typeface="Calibri" panose="020F0502020204030204"/>
              </a:rPr>
              <a:t>ALLTID. UANSETT</a:t>
            </a:r>
          </a:p>
        </p:txBody>
      </p:sp>
    </p:spTree>
    <p:extLst>
      <p:ext uri="{BB962C8B-B14F-4D97-AF65-F5344CB8AC3E}">
        <p14:creationId xmlns:p14="http://schemas.microsoft.com/office/powerpoint/2010/main" val="324608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D0AC64-E9E8-EA4A-BAA5-0CCDFF8155ED}"/>
              </a:ext>
            </a:extLst>
          </p:cNvPr>
          <p:cNvSpPr>
            <a:spLocks noGrp="1"/>
          </p:cNvSpPr>
          <p:nvPr>
            <p:ph type="title"/>
          </p:nvPr>
        </p:nvSpPr>
        <p:spPr>
          <a:xfrm>
            <a:off x="838200" y="123825"/>
            <a:ext cx="10515600" cy="710973"/>
          </a:xfrm>
        </p:spPr>
        <p:txBody>
          <a:bodyPr/>
          <a:lstStyle/>
          <a:p>
            <a:pPr algn="ctr"/>
            <a:r>
              <a:rPr lang="nb-NO" b="1" dirty="0">
                <a:solidFill>
                  <a:schemeClr val="bg1"/>
                </a:solidFill>
              </a:rPr>
              <a:t>ROLLEKRAV</a:t>
            </a:r>
          </a:p>
        </p:txBody>
      </p:sp>
      <p:pic>
        <p:nvPicPr>
          <p:cNvPr id="18" name="Bilde 17">
            <a:extLst>
              <a:ext uri="{FF2B5EF4-FFF2-40B4-BE49-F238E27FC236}">
                <a16:creationId xmlns:a16="http://schemas.microsoft.com/office/drawing/2014/main" id="{E0AB74A8-1A26-47F3-A26D-4E4E7CCFAB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88" b="93933" l="1511" r="98077"/>
                    </a14:imgEffect>
                  </a14:imgLayer>
                </a14:imgProps>
              </a:ext>
            </a:extLst>
          </a:blip>
          <a:srcRect l="1106" t="5405" r="1348" b="4406"/>
          <a:stretch/>
        </p:blipFill>
        <p:spPr>
          <a:xfrm>
            <a:off x="1624042" y="285417"/>
            <a:ext cx="8943915" cy="6721696"/>
          </a:xfrm>
          <a:prstGeom prst="rect">
            <a:avLst/>
          </a:prstGeom>
          <a:effectLst>
            <a:softEdge rad="50800"/>
          </a:effectLst>
        </p:spPr>
      </p:pic>
      <p:pic>
        <p:nvPicPr>
          <p:cNvPr id="20" name="Bilde 19">
            <a:hlinkClick r:id="" action="ppaction://noaction"/>
            <a:extLst>
              <a:ext uri="{FF2B5EF4-FFF2-40B4-BE49-F238E27FC236}">
                <a16:creationId xmlns:a16="http://schemas.microsoft.com/office/drawing/2014/main" id="{5B2EE541-4857-4D64-8D2C-AB679D976EF4}"/>
              </a:ext>
            </a:extLst>
          </p:cNvPr>
          <p:cNvPicPr>
            <a:picLocks noChangeAspect="1"/>
          </p:cNvPicPr>
          <p:nvPr/>
        </p:nvPicPr>
        <p:blipFill>
          <a:blip r:embed="rId4"/>
          <a:stretch>
            <a:fillRect/>
          </a:stretch>
        </p:blipFill>
        <p:spPr>
          <a:xfrm>
            <a:off x="5867083" y="4196001"/>
            <a:ext cx="595074" cy="595074"/>
          </a:xfrm>
          <a:prstGeom prst="rect">
            <a:avLst/>
          </a:prstGeom>
        </p:spPr>
      </p:pic>
      <p:pic>
        <p:nvPicPr>
          <p:cNvPr id="22" name="Bilde 21">
            <a:extLst>
              <a:ext uri="{FF2B5EF4-FFF2-40B4-BE49-F238E27FC236}">
                <a16:creationId xmlns:a16="http://schemas.microsoft.com/office/drawing/2014/main" id="{124853B4-3C99-42A0-83E7-8077352794C7}"/>
              </a:ext>
            </a:extLst>
          </p:cNvPr>
          <p:cNvPicPr>
            <a:picLocks noChangeAspect="1"/>
          </p:cNvPicPr>
          <p:nvPr/>
        </p:nvPicPr>
        <p:blipFill>
          <a:blip r:embed="rId4"/>
          <a:stretch>
            <a:fillRect/>
          </a:stretch>
        </p:blipFill>
        <p:spPr>
          <a:xfrm>
            <a:off x="5867083" y="3255748"/>
            <a:ext cx="595074" cy="595074"/>
          </a:xfrm>
          <a:prstGeom prst="rect">
            <a:avLst/>
          </a:prstGeom>
        </p:spPr>
      </p:pic>
      <p:pic>
        <p:nvPicPr>
          <p:cNvPr id="24" name="Bilde 23">
            <a:extLst>
              <a:ext uri="{FF2B5EF4-FFF2-40B4-BE49-F238E27FC236}">
                <a16:creationId xmlns:a16="http://schemas.microsoft.com/office/drawing/2014/main" id="{EA270D6B-3DA6-417B-ACE0-6B16854FA09B}"/>
              </a:ext>
            </a:extLst>
          </p:cNvPr>
          <p:cNvPicPr>
            <a:picLocks noChangeAspect="1"/>
          </p:cNvPicPr>
          <p:nvPr/>
        </p:nvPicPr>
        <p:blipFill>
          <a:blip r:embed="rId4"/>
          <a:stretch>
            <a:fillRect/>
          </a:stretch>
        </p:blipFill>
        <p:spPr>
          <a:xfrm>
            <a:off x="5867083" y="2020725"/>
            <a:ext cx="595074" cy="595074"/>
          </a:xfrm>
          <a:prstGeom prst="rect">
            <a:avLst/>
          </a:prstGeom>
        </p:spPr>
      </p:pic>
      <p:pic>
        <p:nvPicPr>
          <p:cNvPr id="26" name="Bilde 25">
            <a:extLst>
              <a:ext uri="{FF2B5EF4-FFF2-40B4-BE49-F238E27FC236}">
                <a16:creationId xmlns:a16="http://schemas.microsoft.com/office/drawing/2014/main" id="{5E374283-0A16-4AC3-9DEB-D89046501190}"/>
              </a:ext>
            </a:extLst>
          </p:cNvPr>
          <p:cNvPicPr>
            <a:picLocks noChangeAspect="1"/>
          </p:cNvPicPr>
          <p:nvPr/>
        </p:nvPicPr>
        <p:blipFill>
          <a:blip r:embed="rId4"/>
          <a:stretch>
            <a:fillRect/>
          </a:stretch>
        </p:blipFill>
        <p:spPr>
          <a:xfrm>
            <a:off x="5867083" y="1058455"/>
            <a:ext cx="595074" cy="595074"/>
          </a:xfrm>
          <a:prstGeom prst="rect">
            <a:avLst/>
          </a:prstGeom>
        </p:spPr>
      </p:pic>
      <p:pic>
        <p:nvPicPr>
          <p:cNvPr id="27" name="Bilde 26">
            <a:extLst>
              <a:ext uri="{FF2B5EF4-FFF2-40B4-BE49-F238E27FC236}">
                <a16:creationId xmlns:a16="http://schemas.microsoft.com/office/drawing/2014/main" id="{07985294-8A13-45DB-BAC5-F7D32CCE24FE}"/>
              </a:ext>
            </a:extLst>
          </p:cNvPr>
          <p:cNvPicPr>
            <a:picLocks noChangeAspect="1"/>
          </p:cNvPicPr>
          <p:nvPr/>
        </p:nvPicPr>
        <p:blipFill>
          <a:blip r:embed="rId4"/>
          <a:stretch>
            <a:fillRect/>
          </a:stretch>
        </p:blipFill>
        <p:spPr>
          <a:xfrm>
            <a:off x="5867083" y="5350421"/>
            <a:ext cx="595074" cy="595074"/>
          </a:xfrm>
          <a:prstGeom prst="rect">
            <a:avLst/>
          </a:prstGeom>
        </p:spPr>
      </p:pic>
      <p:sp>
        <p:nvSpPr>
          <p:cNvPr id="33" name="Rektangel 32">
            <a:extLst>
              <a:ext uri="{FF2B5EF4-FFF2-40B4-BE49-F238E27FC236}">
                <a16:creationId xmlns:a16="http://schemas.microsoft.com/office/drawing/2014/main" id="{8CDA3A18-9D15-4A95-8CA6-B9CE1A386654}"/>
              </a:ext>
            </a:extLst>
          </p:cNvPr>
          <p:cNvSpPr/>
          <p:nvPr/>
        </p:nvSpPr>
        <p:spPr bwMode="auto">
          <a:xfrm>
            <a:off x="5486400" y="4760040"/>
            <a:ext cx="1425104"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rPr>
              <a:t>FRAMROM 1</a:t>
            </a:r>
          </a:p>
        </p:txBody>
      </p:sp>
      <p:sp>
        <p:nvSpPr>
          <p:cNvPr id="34" name="Rektangel 33">
            <a:extLst>
              <a:ext uri="{FF2B5EF4-FFF2-40B4-BE49-F238E27FC236}">
                <a16:creationId xmlns:a16="http://schemas.microsoft.com/office/drawing/2014/main" id="{26D7EDB8-97D0-473B-ACB6-A6C6FD079C74}"/>
              </a:ext>
            </a:extLst>
          </p:cNvPr>
          <p:cNvSpPr/>
          <p:nvPr/>
        </p:nvSpPr>
        <p:spPr bwMode="auto">
          <a:xfrm>
            <a:off x="5486400" y="5883576"/>
            <a:ext cx="1425104"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rPr>
              <a:t>KEEPER</a:t>
            </a:r>
          </a:p>
        </p:txBody>
      </p:sp>
      <p:sp>
        <p:nvSpPr>
          <p:cNvPr id="54" name="Rektangel 53">
            <a:extLst>
              <a:ext uri="{FF2B5EF4-FFF2-40B4-BE49-F238E27FC236}">
                <a16:creationId xmlns:a16="http://schemas.microsoft.com/office/drawing/2014/main" id="{DFC97861-880A-4DC5-9A2B-EA69E1C7F4E8}"/>
              </a:ext>
            </a:extLst>
          </p:cNvPr>
          <p:cNvSpPr/>
          <p:nvPr/>
        </p:nvSpPr>
        <p:spPr bwMode="auto">
          <a:xfrm>
            <a:off x="5486400" y="1666506"/>
            <a:ext cx="1425104"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1200" b="1" dirty="0">
                <a:solidFill>
                  <a:schemeClr val="bg1"/>
                </a:solidFill>
                <a:latin typeface="Calibri" panose="020F0502020204030204" pitchFamily="34" charset="0"/>
                <a:ea typeface="ＭＳ Ｐゴシック" pitchFamily="-32" charset="-128"/>
                <a:cs typeface="Calibri" panose="020F0502020204030204" pitchFamily="34" charset="0"/>
              </a:rPr>
              <a:t>BAKROM</a:t>
            </a:r>
            <a:endPar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endParaRPr>
          </a:p>
        </p:txBody>
      </p:sp>
      <p:sp>
        <p:nvSpPr>
          <p:cNvPr id="56" name="Rektangel 55">
            <a:extLst>
              <a:ext uri="{FF2B5EF4-FFF2-40B4-BE49-F238E27FC236}">
                <a16:creationId xmlns:a16="http://schemas.microsoft.com/office/drawing/2014/main" id="{8662C485-DC59-46C5-9537-27AB07311886}"/>
              </a:ext>
            </a:extLst>
          </p:cNvPr>
          <p:cNvSpPr/>
          <p:nvPr/>
        </p:nvSpPr>
        <p:spPr bwMode="auto">
          <a:xfrm>
            <a:off x="5536602" y="3844992"/>
            <a:ext cx="1256036"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1200" b="1" dirty="0">
                <a:solidFill>
                  <a:schemeClr val="bg1"/>
                </a:solidFill>
                <a:latin typeface="Calibri" panose="020F0502020204030204" pitchFamily="34" charset="0"/>
                <a:ea typeface="ＭＳ Ｐゴシック" pitchFamily="-32" charset="-128"/>
                <a:cs typeface="Calibri" panose="020F0502020204030204" pitchFamily="34" charset="0"/>
              </a:rPr>
              <a:t>FRAMROM 2</a:t>
            </a:r>
            <a:endPar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endParaRPr>
          </a:p>
        </p:txBody>
      </p:sp>
      <p:pic>
        <p:nvPicPr>
          <p:cNvPr id="29" name="Bilde 28">
            <a:hlinkClick r:id="" action="ppaction://hlinkshowjump?jump=firstslide"/>
            <a:extLst>
              <a:ext uri="{FF2B5EF4-FFF2-40B4-BE49-F238E27FC236}">
                <a16:creationId xmlns:a16="http://schemas.microsoft.com/office/drawing/2014/main" id="{E2782462-0D3E-4628-B195-AA9EC25D3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7987" y="3668"/>
            <a:ext cx="254013" cy="273064"/>
          </a:xfrm>
          <a:prstGeom prst="rect">
            <a:avLst/>
          </a:prstGeom>
        </p:spPr>
      </p:pic>
      <p:sp>
        <p:nvSpPr>
          <p:cNvPr id="31" name="TekstSylinder 30">
            <a:extLst>
              <a:ext uri="{FF2B5EF4-FFF2-40B4-BE49-F238E27FC236}">
                <a16:creationId xmlns:a16="http://schemas.microsoft.com/office/drawing/2014/main" id="{7ABCC593-FCA8-4BDE-A462-50394AFF1A37}"/>
              </a:ext>
            </a:extLst>
          </p:cNvPr>
          <p:cNvSpPr txBox="1"/>
          <p:nvPr/>
        </p:nvSpPr>
        <p:spPr>
          <a:xfrm>
            <a:off x="6943688" y="975670"/>
            <a:ext cx="3142737" cy="646331"/>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 HURTIGHET,  </a:t>
            </a:r>
            <a:r>
              <a:rPr lang="nb-NO" sz="1200" dirty="0">
                <a:latin typeface="Calibri" panose="020F0502020204030204" pitchFamily="34" charset="0"/>
                <a:ea typeface="Calibri" panose="020F0502020204030204" pitchFamily="34" charset="0"/>
              </a:rPr>
              <a:t>1V1, AVSLUTNINGSFERDIGHETER, PRESS-SPILL OG GJENNVINNING, + EVT HØY KAPASITET</a:t>
            </a:r>
            <a:endParaRPr lang="nb-NO" sz="1200" dirty="0">
              <a:effectLst/>
              <a:latin typeface="Calibri" panose="020F0502020204030204" pitchFamily="34" charset="0"/>
              <a:ea typeface="Calibri" panose="020F0502020204030204" pitchFamily="34" charset="0"/>
            </a:endParaRPr>
          </a:p>
        </p:txBody>
      </p:sp>
      <p:sp>
        <p:nvSpPr>
          <p:cNvPr id="32" name="TekstSylinder 31">
            <a:extLst>
              <a:ext uri="{FF2B5EF4-FFF2-40B4-BE49-F238E27FC236}">
                <a16:creationId xmlns:a16="http://schemas.microsoft.com/office/drawing/2014/main" id="{991B9B05-C2F4-44D7-A762-95B064787037}"/>
              </a:ext>
            </a:extLst>
          </p:cNvPr>
          <p:cNvSpPr txBox="1"/>
          <p:nvPr/>
        </p:nvSpPr>
        <p:spPr>
          <a:xfrm>
            <a:off x="7107240" y="2240245"/>
            <a:ext cx="4679599" cy="461665"/>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 SPILLEFORSTÅELSE, HØYT TEKNSIK REPERTOAR, KREATIVITET,  </a:t>
            </a:r>
            <a:r>
              <a:rPr lang="nb-NO" sz="1200" dirty="0">
                <a:latin typeface="Calibri" panose="020F0502020204030204" pitchFamily="34" charset="0"/>
                <a:ea typeface="Calibri" panose="020F0502020204030204" pitchFamily="34" charset="0"/>
              </a:rPr>
              <a:t>1V1, AVSLUTNINGSFERDIGHETER, PRESS-SPILL OG GJENNVINNING</a:t>
            </a:r>
            <a:endParaRPr lang="nb-NO" sz="1200" dirty="0">
              <a:effectLst/>
              <a:latin typeface="Calibri" panose="020F0502020204030204" pitchFamily="34" charset="0"/>
              <a:ea typeface="Calibri" panose="020F0502020204030204" pitchFamily="34" charset="0"/>
            </a:endParaRPr>
          </a:p>
        </p:txBody>
      </p:sp>
      <p:sp>
        <p:nvSpPr>
          <p:cNvPr id="36" name="TekstSylinder 35">
            <a:extLst>
              <a:ext uri="{FF2B5EF4-FFF2-40B4-BE49-F238E27FC236}">
                <a16:creationId xmlns:a16="http://schemas.microsoft.com/office/drawing/2014/main" id="{D9C0D6C1-012B-4104-AD90-061CA6593988}"/>
              </a:ext>
            </a:extLst>
          </p:cNvPr>
          <p:cNvSpPr txBox="1"/>
          <p:nvPr/>
        </p:nvSpPr>
        <p:spPr>
          <a:xfrm>
            <a:off x="7107239" y="3339461"/>
            <a:ext cx="4679599" cy="461665"/>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 SPILLEFORSTÅELSE, HØYT TEKNSIK REPERTOAR</a:t>
            </a:r>
            <a:r>
              <a:rPr lang="nb-NO" sz="1200" dirty="0">
                <a:latin typeface="Calibri" panose="020F0502020204030204" pitchFamily="34" charset="0"/>
                <a:ea typeface="Calibri" panose="020F0502020204030204" pitchFamily="34" charset="0"/>
              </a:rPr>
              <a:t>, DIKTERE SPILL, PRESS-SPILL, GJENNVINNING, EVT KAPASITET/DUELL KRAV</a:t>
            </a:r>
            <a:endParaRPr lang="nb-NO" sz="1200" dirty="0">
              <a:effectLst/>
              <a:latin typeface="Calibri" panose="020F0502020204030204" pitchFamily="34" charset="0"/>
              <a:ea typeface="Calibri" panose="020F0502020204030204" pitchFamily="34" charset="0"/>
            </a:endParaRPr>
          </a:p>
        </p:txBody>
      </p:sp>
      <p:sp>
        <p:nvSpPr>
          <p:cNvPr id="37" name="TekstSylinder 36">
            <a:extLst>
              <a:ext uri="{FF2B5EF4-FFF2-40B4-BE49-F238E27FC236}">
                <a16:creationId xmlns:a16="http://schemas.microsoft.com/office/drawing/2014/main" id="{2BD14228-F3B3-4EC1-8011-BF14D560878C}"/>
              </a:ext>
            </a:extLst>
          </p:cNvPr>
          <p:cNvSpPr txBox="1"/>
          <p:nvPr/>
        </p:nvSpPr>
        <p:spPr>
          <a:xfrm>
            <a:off x="7107239" y="4425909"/>
            <a:ext cx="4679599" cy="461665"/>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-HURTIGHET, HØYT PASNINGSREPERTOAR OG GOD FORSTÅELSE.</a:t>
            </a:r>
          </a:p>
          <a:p>
            <a:r>
              <a:rPr lang="nb-NO" sz="1200" dirty="0">
                <a:latin typeface="Calibri" panose="020F0502020204030204" pitchFamily="34" charset="0"/>
                <a:ea typeface="Calibri" panose="020F0502020204030204" pitchFamily="34" charset="0"/>
              </a:rPr>
              <a:t>GOD 1V1 DEF, DUELSPILL OG LEDER</a:t>
            </a:r>
            <a:r>
              <a:rPr lang="nb-NO" sz="1200" dirty="0">
                <a:effectLst/>
                <a:latin typeface="Calibri" panose="020F0502020204030204" pitchFamily="34" charset="0"/>
                <a:ea typeface="Calibri" panose="020F0502020204030204" pitchFamily="34" charset="0"/>
              </a:rPr>
              <a:t> </a:t>
            </a:r>
          </a:p>
        </p:txBody>
      </p:sp>
      <p:sp>
        <p:nvSpPr>
          <p:cNvPr id="38" name="TekstSylinder 37">
            <a:extLst>
              <a:ext uri="{FF2B5EF4-FFF2-40B4-BE49-F238E27FC236}">
                <a16:creationId xmlns:a16="http://schemas.microsoft.com/office/drawing/2014/main" id="{5FDFB37E-54A6-404D-89BE-64C94E6E83A0}"/>
              </a:ext>
            </a:extLst>
          </p:cNvPr>
          <p:cNvSpPr txBox="1"/>
          <p:nvPr/>
        </p:nvSpPr>
        <p:spPr>
          <a:xfrm>
            <a:off x="7107238" y="5559164"/>
            <a:ext cx="4679599" cy="276999"/>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-GOD SOM KEEPER, HØYT PASNINGSREPERTOAR OG GOD FORSTÅELSE. </a:t>
            </a:r>
          </a:p>
        </p:txBody>
      </p:sp>
      <p:pic>
        <p:nvPicPr>
          <p:cNvPr id="41" name="Bilde 40">
            <a:extLst>
              <a:ext uri="{FF2B5EF4-FFF2-40B4-BE49-F238E27FC236}">
                <a16:creationId xmlns:a16="http://schemas.microsoft.com/office/drawing/2014/main" id="{F162BCA2-0EAB-443B-918F-DBD33360D2C5}"/>
              </a:ext>
            </a:extLst>
          </p:cNvPr>
          <p:cNvPicPr>
            <a:picLocks noChangeAspect="1"/>
          </p:cNvPicPr>
          <p:nvPr/>
        </p:nvPicPr>
        <p:blipFill>
          <a:blip r:embed="rId4"/>
          <a:stretch>
            <a:fillRect/>
          </a:stretch>
        </p:blipFill>
        <p:spPr>
          <a:xfrm>
            <a:off x="3122336" y="2968251"/>
            <a:ext cx="595074" cy="595074"/>
          </a:xfrm>
          <a:prstGeom prst="rect">
            <a:avLst/>
          </a:prstGeom>
        </p:spPr>
      </p:pic>
      <p:sp>
        <p:nvSpPr>
          <p:cNvPr id="42" name="Rektangel 41">
            <a:extLst>
              <a:ext uri="{FF2B5EF4-FFF2-40B4-BE49-F238E27FC236}">
                <a16:creationId xmlns:a16="http://schemas.microsoft.com/office/drawing/2014/main" id="{00701314-8A51-43EA-A12A-80502DB096DF}"/>
              </a:ext>
            </a:extLst>
          </p:cNvPr>
          <p:cNvSpPr/>
          <p:nvPr/>
        </p:nvSpPr>
        <p:spPr bwMode="auto">
          <a:xfrm>
            <a:off x="2791855" y="3557495"/>
            <a:ext cx="1256036" cy="42829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1200" b="1" dirty="0">
                <a:solidFill>
                  <a:schemeClr val="bg1"/>
                </a:solidFill>
                <a:latin typeface="Calibri" panose="020F0502020204030204" pitchFamily="34" charset="0"/>
                <a:ea typeface="ＭＳ Ｐゴシック" pitchFamily="-32" charset="-128"/>
                <a:cs typeface="Calibri" panose="020F0502020204030204" pitchFamily="34" charset="0"/>
              </a:rPr>
              <a:t>LANGS HELE SIDELINJEN</a:t>
            </a:r>
            <a:endPar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endParaRPr>
          </a:p>
        </p:txBody>
      </p:sp>
      <p:sp>
        <p:nvSpPr>
          <p:cNvPr id="43" name="TekstSylinder 42">
            <a:extLst>
              <a:ext uri="{FF2B5EF4-FFF2-40B4-BE49-F238E27FC236}">
                <a16:creationId xmlns:a16="http://schemas.microsoft.com/office/drawing/2014/main" id="{B093D47B-1806-48D1-A4E7-F6A54A1B11A0}"/>
              </a:ext>
            </a:extLst>
          </p:cNvPr>
          <p:cNvSpPr txBox="1"/>
          <p:nvPr/>
        </p:nvSpPr>
        <p:spPr>
          <a:xfrm>
            <a:off x="2653214" y="4056576"/>
            <a:ext cx="1720009" cy="1015663"/>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-HURITGHET, KAPASITET, GOD 1V1 OFF OG DEF. </a:t>
            </a:r>
          </a:p>
          <a:p>
            <a:r>
              <a:rPr lang="nb-NO" sz="1200" dirty="0">
                <a:effectLst/>
                <a:latin typeface="Calibri" panose="020F0502020204030204" pitchFamily="34" charset="0"/>
                <a:ea typeface="Calibri" panose="020F0502020204030204" pitchFamily="34" charset="0"/>
              </a:rPr>
              <a:t>HØYT PASNINGSREPERTOAR OG GOD FORSTÅELSE.</a:t>
            </a:r>
          </a:p>
        </p:txBody>
      </p:sp>
      <p:pic>
        <p:nvPicPr>
          <p:cNvPr id="44" name="Bilde 43">
            <a:extLst>
              <a:ext uri="{FF2B5EF4-FFF2-40B4-BE49-F238E27FC236}">
                <a16:creationId xmlns:a16="http://schemas.microsoft.com/office/drawing/2014/main" id="{D7ABA7DD-1085-4B20-9271-378688EEE736}"/>
              </a:ext>
            </a:extLst>
          </p:cNvPr>
          <p:cNvPicPr>
            <a:picLocks noChangeAspect="1"/>
          </p:cNvPicPr>
          <p:nvPr/>
        </p:nvPicPr>
        <p:blipFill>
          <a:blip r:embed="rId4"/>
          <a:stretch>
            <a:fillRect/>
          </a:stretch>
        </p:blipFill>
        <p:spPr>
          <a:xfrm>
            <a:off x="3604501" y="1032757"/>
            <a:ext cx="595074" cy="595074"/>
          </a:xfrm>
          <a:prstGeom prst="rect">
            <a:avLst/>
          </a:prstGeom>
        </p:spPr>
      </p:pic>
      <p:sp>
        <p:nvSpPr>
          <p:cNvPr id="45" name="Rektangel 44">
            <a:extLst>
              <a:ext uri="{FF2B5EF4-FFF2-40B4-BE49-F238E27FC236}">
                <a16:creationId xmlns:a16="http://schemas.microsoft.com/office/drawing/2014/main" id="{09D5BE7F-310F-446F-B9FC-3C0DA381932F}"/>
              </a:ext>
            </a:extLst>
          </p:cNvPr>
          <p:cNvSpPr/>
          <p:nvPr/>
        </p:nvSpPr>
        <p:spPr bwMode="auto">
          <a:xfrm>
            <a:off x="3274020" y="1622001"/>
            <a:ext cx="1256036" cy="42829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1200" b="1" dirty="0">
                <a:solidFill>
                  <a:schemeClr val="bg1"/>
                </a:solidFill>
                <a:latin typeface="Calibri" panose="020F0502020204030204" pitchFamily="34" charset="0"/>
                <a:ea typeface="ＭＳ Ｐゴシック" pitchFamily="-32" charset="-128"/>
                <a:cs typeface="Calibri" panose="020F0502020204030204" pitchFamily="34" charset="0"/>
              </a:rPr>
              <a:t>KANT; </a:t>
            </a:r>
            <a:endPar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endParaRPr>
          </a:p>
        </p:txBody>
      </p:sp>
      <p:sp>
        <p:nvSpPr>
          <p:cNvPr id="46" name="TekstSylinder 45">
            <a:extLst>
              <a:ext uri="{FF2B5EF4-FFF2-40B4-BE49-F238E27FC236}">
                <a16:creationId xmlns:a16="http://schemas.microsoft.com/office/drawing/2014/main" id="{F19D8164-C9AF-4CBE-A9C9-9EBCC7965B5F}"/>
              </a:ext>
            </a:extLst>
          </p:cNvPr>
          <p:cNvSpPr txBox="1"/>
          <p:nvPr/>
        </p:nvSpPr>
        <p:spPr>
          <a:xfrm>
            <a:off x="3391003" y="2020725"/>
            <a:ext cx="1178960" cy="830997"/>
          </a:xfrm>
          <a:prstGeom prst="rect">
            <a:avLst/>
          </a:prstGeom>
          <a:solidFill>
            <a:schemeClr val="bg1"/>
          </a:solidFill>
          <a:ln>
            <a:solidFill>
              <a:srgbClr val="CF9610"/>
            </a:solidFill>
          </a:ln>
        </p:spPr>
        <p:txBody>
          <a:bodyPr wrap="square">
            <a:spAutoFit/>
          </a:bodyPr>
          <a:lstStyle/>
          <a:p>
            <a:r>
              <a:rPr lang="nb-NO" sz="1200" dirty="0">
                <a:effectLst/>
                <a:latin typeface="Calibri" panose="020F0502020204030204" pitchFamily="34" charset="0"/>
                <a:ea typeface="Calibri" panose="020F0502020204030204" pitchFamily="34" charset="0"/>
              </a:rPr>
              <a:t>VED BRUK AV KANT: BAKROM ELLER MELLOMROM</a:t>
            </a:r>
          </a:p>
        </p:txBody>
      </p:sp>
      <p:sp>
        <p:nvSpPr>
          <p:cNvPr id="47" name="Rektangel 46">
            <a:extLst>
              <a:ext uri="{FF2B5EF4-FFF2-40B4-BE49-F238E27FC236}">
                <a16:creationId xmlns:a16="http://schemas.microsoft.com/office/drawing/2014/main" id="{4E870133-B127-49E4-9A3C-06F5B13B5B2C}"/>
              </a:ext>
            </a:extLst>
          </p:cNvPr>
          <p:cNvSpPr/>
          <p:nvPr/>
        </p:nvSpPr>
        <p:spPr bwMode="auto">
          <a:xfrm rot="16200000">
            <a:off x="4003664" y="3889478"/>
            <a:ext cx="1736641"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rPr>
              <a:t>PLAYMAKERNE</a:t>
            </a:r>
          </a:p>
        </p:txBody>
      </p:sp>
      <p:cxnSp>
        <p:nvCxnSpPr>
          <p:cNvPr id="48" name="Rett linje 47">
            <a:extLst>
              <a:ext uri="{FF2B5EF4-FFF2-40B4-BE49-F238E27FC236}">
                <a16:creationId xmlns:a16="http://schemas.microsoft.com/office/drawing/2014/main" id="{B750970E-07B7-434C-B7E0-D74BAA8B3A98}"/>
              </a:ext>
            </a:extLst>
          </p:cNvPr>
          <p:cNvCxnSpPr>
            <a:cxnSpLocks/>
            <a:stCxn id="47" idx="2"/>
            <a:endCxn id="27" idx="1"/>
          </p:cNvCxnSpPr>
          <p:nvPr/>
        </p:nvCxnSpPr>
        <p:spPr>
          <a:xfrm>
            <a:off x="4968298" y="3985791"/>
            <a:ext cx="898785" cy="1662167"/>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57" name="Rett linje 56">
            <a:extLst>
              <a:ext uri="{FF2B5EF4-FFF2-40B4-BE49-F238E27FC236}">
                <a16:creationId xmlns:a16="http://schemas.microsoft.com/office/drawing/2014/main" id="{6F698DB1-2C15-4377-B604-52B6C26DD7D5}"/>
              </a:ext>
            </a:extLst>
          </p:cNvPr>
          <p:cNvCxnSpPr>
            <a:cxnSpLocks/>
            <a:endCxn id="20" idx="1"/>
          </p:cNvCxnSpPr>
          <p:nvPr/>
        </p:nvCxnSpPr>
        <p:spPr>
          <a:xfrm>
            <a:off x="4968298" y="3985791"/>
            <a:ext cx="898785" cy="507747"/>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4FBD670B-2E82-4CBF-8027-A5224A13E3E5}"/>
              </a:ext>
            </a:extLst>
          </p:cNvPr>
          <p:cNvCxnSpPr>
            <a:cxnSpLocks/>
            <a:endCxn id="22" idx="1"/>
          </p:cNvCxnSpPr>
          <p:nvPr/>
        </p:nvCxnSpPr>
        <p:spPr>
          <a:xfrm flipV="1">
            <a:off x="4968298" y="3553285"/>
            <a:ext cx="898785" cy="432506"/>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93C118F2-945F-4890-AACF-63B7C474FCE7}"/>
              </a:ext>
            </a:extLst>
          </p:cNvPr>
          <p:cNvCxnSpPr>
            <a:cxnSpLocks/>
            <a:stCxn id="47" idx="2"/>
            <a:endCxn id="24" idx="1"/>
          </p:cNvCxnSpPr>
          <p:nvPr/>
        </p:nvCxnSpPr>
        <p:spPr>
          <a:xfrm flipV="1">
            <a:off x="4968298" y="2318262"/>
            <a:ext cx="898785" cy="1667529"/>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28" name="Rektangel 27">
            <a:extLst>
              <a:ext uri="{FF2B5EF4-FFF2-40B4-BE49-F238E27FC236}">
                <a16:creationId xmlns:a16="http://schemas.microsoft.com/office/drawing/2014/main" id="{A2A067F4-D348-448F-A575-091540CE76E6}"/>
              </a:ext>
            </a:extLst>
          </p:cNvPr>
          <p:cNvSpPr/>
          <p:nvPr/>
        </p:nvSpPr>
        <p:spPr bwMode="auto">
          <a:xfrm>
            <a:off x="5486400" y="2701910"/>
            <a:ext cx="1425104" cy="192627"/>
          </a:xfrm>
          <a:prstGeom prst="rect">
            <a:avLst/>
          </a:prstGeom>
          <a:gradFill flip="none" rotWithShape="1">
            <a:gsLst>
              <a:gs pos="19000">
                <a:srgbClr val="002C59"/>
              </a:gs>
              <a:gs pos="81000">
                <a:srgbClr val="1C77FF"/>
              </a:gs>
              <a:gs pos="100000">
                <a:schemeClr val="accent1">
                  <a:lumMod val="45000"/>
                  <a:lumOff val="55000"/>
                </a:schemeClr>
              </a:gs>
              <a:gs pos="100000">
                <a:schemeClr val="accent1">
                  <a:lumMod val="30000"/>
                  <a:lumOff val="7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1200" b="1" dirty="0">
                <a:solidFill>
                  <a:schemeClr val="bg1"/>
                </a:solidFill>
                <a:latin typeface="Calibri" panose="020F0502020204030204" pitchFamily="34" charset="0"/>
                <a:ea typeface="ＭＳ Ｐゴシック" pitchFamily="-32" charset="-128"/>
                <a:cs typeface="Calibri" panose="020F0502020204030204" pitchFamily="34" charset="0"/>
              </a:rPr>
              <a:t>MELLOMROM</a:t>
            </a:r>
            <a:endParaRPr kumimoji="0" lang="nb-NO" sz="120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32" charset="-128"/>
              <a:cs typeface="Calibri" panose="020F0502020204030204" pitchFamily="34" charset="0"/>
            </a:endParaRPr>
          </a:p>
        </p:txBody>
      </p:sp>
      <p:sp>
        <p:nvSpPr>
          <p:cNvPr id="60" name="TekstSylinder 59">
            <a:extLst>
              <a:ext uri="{FF2B5EF4-FFF2-40B4-BE49-F238E27FC236}">
                <a16:creationId xmlns:a16="http://schemas.microsoft.com/office/drawing/2014/main" id="{8F702ED5-18FB-42E0-8462-B010575B624D}"/>
              </a:ext>
            </a:extLst>
          </p:cNvPr>
          <p:cNvSpPr txBox="1"/>
          <p:nvPr/>
        </p:nvSpPr>
        <p:spPr>
          <a:xfrm>
            <a:off x="2472992" y="21195"/>
            <a:ext cx="73832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2400" b="1" dirty="0">
                <a:solidFill>
                  <a:prstClr val="black"/>
                </a:solidFill>
                <a:latin typeface="Calibri" panose="020F0502020204030204"/>
                <a:ea typeface=""/>
                <a:cs typeface=""/>
              </a:rPr>
              <a:t>SPILLERLOGISTIKK A-LAGET (SCOUTING)</a:t>
            </a:r>
            <a:endParaRPr kumimoji="0" lang="nb-NO" sz="2400" b="1" i="0" strike="noStrike" kern="1200" cap="none" spc="0" normalizeH="0" baseline="0" noProof="0" dirty="0">
              <a:ln>
                <a:noFill/>
              </a:ln>
              <a:solidFill>
                <a:prstClr val="black"/>
              </a:solidFill>
              <a:effectLst/>
              <a:uLnTx/>
              <a:uFillTx/>
              <a:latin typeface="Calibri" panose="020F0502020204030204"/>
              <a:ea typeface=""/>
              <a:cs typeface=""/>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nb-NO" sz="1600" b="1" dirty="0">
                <a:latin typeface="Calibri" panose="020F0502020204030204"/>
              </a:rPr>
              <a:t>VIKTIGSTE </a:t>
            </a:r>
            <a:r>
              <a:rPr kumimoji="0" lang="nb-NO" sz="1600" b="1" i="0" u="none" strike="noStrike" kern="1200" cap="none" spc="0" normalizeH="0" baseline="0" noProof="0" dirty="0">
                <a:ln>
                  <a:noFill/>
                </a:ln>
                <a:effectLst/>
                <a:uLnTx/>
                <a:uFillTx/>
                <a:latin typeface="Calibri" panose="020F0502020204030204"/>
                <a:ea typeface="+mn-ea"/>
                <a:cs typeface="+mn-cs"/>
              </a:rPr>
              <a:t>EGENSKAPER UT FRA ROM OG IDENTITET</a:t>
            </a:r>
            <a:endParaRPr kumimoji="0" lang="nb-NO" sz="1600" b="0" i="0" u="none" strike="noStrike" kern="1200" cap="none" spc="0" normalizeH="0" baseline="0" noProof="0" dirty="0">
              <a:ln>
                <a:noFill/>
              </a:ln>
              <a:effectLst/>
              <a:uLnTx/>
              <a:uFillTx/>
              <a:latin typeface="Calibri" panose="020F0502020204030204"/>
              <a:ea typeface="+mn-ea"/>
              <a:cs typeface="+mn-cs"/>
            </a:endParaRPr>
          </a:p>
        </p:txBody>
      </p:sp>
      <p:sp>
        <p:nvSpPr>
          <p:cNvPr id="61" name="TekstSylinder 60">
            <a:extLst>
              <a:ext uri="{FF2B5EF4-FFF2-40B4-BE49-F238E27FC236}">
                <a16:creationId xmlns:a16="http://schemas.microsoft.com/office/drawing/2014/main" id="{ADE23851-6A4F-4ADE-8269-80867BD652C6}"/>
              </a:ext>
            </a:extLst>
          </p:cNvPr>
          <p:cNvSpPr txBox="1"/>
          <p:nvPr/>
        </p:nvSpPr>
        <p:spPr>
          <a:xfrm>
            <a:off x="-39280" y="29534"/>
            <a:ext cx="2413926"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000" b="1" dirty="0">
                <a:solidFill>
                  <a:srgbClr val="CF9610"/>
                </a:solidFill>
                <a:latin typeface="Calibri" panose="020F0502020204030204"/>
              </a:rPr>
              <a:t>FORENKLET</a:t>
            </a:r>
            <a:endParaRPr kumimoji="0" lang="nb-NO" sz="2000" b="1" i="0"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96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sp>
        <p:nvSpPr>
          <p:cNvPr id="11" name="TekstSylinder 10">
            <a:extLst>
              <a:ext uri="{FF2B5EF4-FFF2-40B4-BE49-F238E27FC236}">
                <a16:creationId xmlns:a16="http://schemas.microsoft.com/office/drawing/2014/main" id="{23CE293E-E76C-458B-9536-4525E2290AF0}"/>
              </a:ext>
            </a:extLst>
          </p:cNvPr>
          <p:cNvSpPr txBox="1"/>
          <p:nvPr/>
        </p:nvSpPr>
        <p:spPr>
          <a:xfrm>
            <a:off x="4745091" y="230250"/>
            <a:ext cx="2701818" cy="1200329"/>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200" b="1" i="1" dirty="0">
              <a:solidFill>
                <a:srgbClr val="CF961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VÅR SYSTEMATIKK FOR Å FØLGE, VEDLIKEHOLDE, KVALITETS SIKRE, MÅLE OG UTVIKLE VÅR PLAN, RELASJON OG SAMSPILL.</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FAST MØTEPLASS HVER 3.UKE</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25" name="TekstSylinder 24">
            <a:extLst>
              <a:ext uri="{FF2B5EF4-FFF2-40B4-BE49-F238E27FC236}">
                <a16:creationId xmlns:a16="http://schemas.microsoft.com/office/drawing/2014/main" id="{61ADA299-5C79-422D-BFC9-F35D73EB7EA5}"/>
              </a:ext>
            </a:extLst>
          </p:cNvPr>
          <p:cNvSpPr txBox="1"/>
          <p:nvPr/>
        </p:nvSpPr>
        <p:spPr>
          <a:xfrm>
            <a:off x="2862145" y="5056823"/>
            <a:ext cx="2104260"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IDENTITET</a:t>
            </a:r>
          </a:p>
        </p:txBody>
      </p:sp>
      <p:sp>
        <p:nvSpPr>
          <p:cNvPr id="27" name="TekstSylinder 26">
            <a:extLst>
              <a:ext uri="{FF2B5EF4-FFF2-40B4-BE49-F238E27FC236}">
                <a16:creationId xmlns:a16="http://schemas.microsoft.com/office/drawing/2014/main" id="{6E7ABFF7-9343-4970-AC40-432DED95DBFE}"/>
              </a:ext>
            </a:extLst>
          </p:cNvPr>
          <p:cNvSpPr txBox="1"/>
          <p:nvPr/>
        </p:nvSpPr>
        <p:spPr>
          <a:xfrm>
            <a:off x="530753" y="5441794"/>
            <a:ext cx="2104260" cy="646331"/>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SPILLERLOGISTIKK</a:t>
            </a:r>
            <a:r>
              <a:rPr lang="nb-NO" sz="1200" b="1" dirty="0">
                <a:solidFill>
                  <a:schemeClr val="bg1"/>
                </a:solidFill>
                <a:latin typeface="Calibri" panose="020F0502020204030204"/>
              </a:rPr>
              <a:t> A LAG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SPILLER</a:t>
            </a:r>
            <a:r>
              <a:rPr lang="nb-NO" sz="1200" b="1" dirty="0">
                <a:solidFill>
                  <a:schemeClr val="bg1"/>
                </a:solidFill>
                <a:latin typeface="Calibri" panose="020F0502020204030204"/>
              </a:rPr>
              <a:t>LOGSTIKK AKADEMI</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BRUA TIL A LAGET</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8" name="TekstSylinder 27">
            <a:extLst>
              <a:ext uri="{FF2B5EF4-FFF2-40B4-BE49-F238E27FC236}">
                <a16:creationId xmlns:a16="http://schemas.microsoft.com/office/drawing/2014/main" id="{ADEAC617-E9E3-45AD-B74D-7B6557A1E744}"/>
              </a:ext>
            </a:extLst>
          </p:cNvPr>
          <p:cNvSpPr txBox="1"/>
          <p:nvPr/>
        </p:nvSpPr>
        <p:spPr>
          <a:xfrm>
            <a:off x="2862145" y="5422163"/>
            <a:ext cx="2104260" cy="461665"/>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PRINSIPPER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MÅLPARAMTERE</a:t>
            </a:r>
          </a:p>
        </p:txBody>
      </p:sp>
      <p:sp>
        <p:nvSpPr>
          <p:cNvPr id="33" name="TekstSylinder 32">
            <a:extLst>
              <a:ext uri="{FF2B5EF4-FFF2-40B4-BE49-F238E27FC236}">
                <a16:creationId xmlns:a16="http://schemas.microsoft.com/office/drawing/2014/main" id="{8F634242-8137-4446-AD70-64983398399B}"/>
              </a:ext>
            </a:extLst>
          </p:cNvPr>
          <p:cNvSpPr txBox="1"/>
          <p:nvPr/>
        </p:nvSpPr>
        <p:spPr>
          <a:xfrm>
            <a:off x="5193537" y="5428413"/>
            <a:ext cx="2104260" cy="461665"/>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DISTRIBUSJON AV SPILLERE START 11/BYTTER/TROPP</a:t>
            </a:r>
          </a:p>
        </p:txBody>
      </p:sp>
      <p:sp>
        <p:nvSpPr>
          <p:cNvPr id="34" name="TekstSylinder 33">
            <a:extLst>
              <a:ext uri="{FF2B5EF4-FFF2-40B4-BE49-F238E27FC236}">
                <a16:creationId xmlns:a16="http://schemas.microsoft.com/office/drawing/2014/main" id="{987DB26D-F1EE-440C-B561-3A6D276DF519}"/>
              </a:ext>
            </a:extLst>
          </p:cNvPr>
          <p:cNvSpPr txBox="1"/>
          <p:nvPr/>
        </p:nvSpPr>
        <p:spPr>
          <a:xfrm>
            <a:off x="7446909" y="5439564"/>
            <a:ext cx="2104260" cy="461665"/>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REKRUTTERING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PROFF KONTRAKT</a:t>
            </a:r>
          </a:p>
        </p:txBody>
      </p:sp>
      <p:sp>
        <p:nvSpPr>
          <p:cNvPr id="35" name="TekstSylinder 34">
            <a:extLst>
              <a:ext uri="{FF2B5EF4-FFF2-40B4-BE49-F238E27FC236}">
                <a16:creationId xmlns:a16="http://schemas.microsoft.com/office/drawing/2014/main" id="{0113B3E1-EE3D-4FA7-8F88-4ADE03D20C85}"/>
              </a:ext>
            </a:extLst>
          </p:cNvPr>
          <p:cNvSpPr txBox="1"/>
          <p:nvPr/>
        </p:nvSpPr>
        <p:spPr>
          <a:xfrm>
            <a:off x="5193537" y="5056822"/>
            <a:ext cx="2104260"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RETNING</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6" name="TekstSylinder 35">
            <a:extLst>
              <a:ext uri="{FF2B5EF4-FFF2-40B4-BE49-F238E27FC236}">
                <a16:creationId xmlns:a16="http://schemas.microsoft.com/office/drawing/2014/main" id="{FBE4E481-8DA2-460A-938E-C53295929AA5}"/>
              </a:ext>
            </a:extLst>
          </p:cNvPr>
          <p:cNvSpPr txBox="1"/>
          <p:nvPr/>
        </p:nvSpPr>
        <p:spPr>
          <a:xfrm>
            <a:off x="7446909" y="5056821"/>
            <a:ext cx="2104260"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AKADEMI</a:t>
            </a:r>
          </a:p>
        </p:txBody>
      </p:sp>
      <p:sp>
        <p:nvSpPr>
          <p:cNvPr id="37" name="TekstSylinder 36">
            <a:extLst>
              <a:ext uri="{FF2B5EF4-FFF2-40B4-BE49-F238E27FC236}">
                <a16:creationId xmlns:a16="http://schemas.microsoft.com/office/drawing/2014/main" id="{B2140398-3221-4B32-A027-F74B75517EE6}"/>
              </a:ext>
            </a:extLst>
          </p:cNvPr>
          <p:cNvSpPr txBox="1"/>
          <p:nvPr/>
        </p:nvSpPr>
        <p:spPr>
          <a:xfrm>
            <a:off x="530753" y="5056821"/>
            <a:ext cx="2104260"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LOGISTIKK</a:t>
            </a:r>
          </a:p>
        </p:txBody>
      </p:sp>
      <p:sp>
        <p:nvSpPr>
          <p:cNvPr id="38" name="TekstSylinder 37">
            <a:extLst>
              <a:ext uri="{FF2B5EF4-FFF2-40B4-BE49-F238E27FC236}">
                <a16:creationId xmlns:a16="http://schemas.microsoft.com/office/drawing/2014/main" id="{6A0A7D7D-9016-4210-B559-7BB9C719EB0D}"/>
              </a:ext>
            </a:extLst>
          </p:cNvPr>
          <p:cNvSpPr txBox="1"/>
          <p:nvPr/>
        </p:nvSpPr>
        <p:spPr>
          <a:xfrm>
            <a:off x="9778301" y="5048342"/>
            <a:ext cx="2104260"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FELLES FORSTÅELSE</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9" name="TekstSylinder 38">
            <a:extLst>
              <a:ext uri="{FF2B5EF4-FFF2-40B4-BE49-F238E27FC236}">
                <a16:creationId xmlns:a16="http://schemas.microsoft.com/office/drawing/2014/main" id="{A92FD621-DC6F-47F9-AFA9-4643B4164FC2}"/>
              </a:ext>
            </a:extLst>
          </p:cNvPr>
          <p:cNvSpPr txBox="1"/>
          <p:nvPr/>
        </p:nvSpPr>
        <p:spPr>
          <a:xfrm>
            <a:off x="9799285" y="5439563"/>
            <a:ext cx="2104260" cy="830997"/>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ANSETTELSER: ANSETTELSE I AVGJØRENDE SPORTSLIGE ROLLER SKAL FORANKRES I TEKNISK HJERTE</a:t>
            </a:r>
          </a:p>
        </p:txBody>
      </p:sp>
      <p:sp>
        <p:nvSpPr>
          <p:cNvPr id="42" name="TekstSylinder 41">
            <a:extLst>
              <a:ext uri="{FF2B5EF4-FFF2-40B4-BE49-F238E27FC236}">
                <a16:creationId xmlns:a16="http://schemas.microsoft.com/office/drawing/2014/main" id="{34D792FE-9409-44C2-92A5-4C285D26B226}"/>
              </a:ext>
            </a:extLst>
          </p:cNvPr>
          <p:cNvSpPr txBox="1"/>
          <p:nvPr/>
        </p:nvSpPr>
        <p:spPr>
          <a:xfrm>
            <a:off x="3048930" y="1801177"/>
            <a:ext cx="609414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TEKNISK HJERTE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800" b="1" dirty="0">
                <a:solidFill>
                  <a:schemeClr val="bg1"/>
                </a:solidFill>
                <a:latin typeface="Calibri" panose="020F0502020204030204"/>
              </a:rPr>
              <a:t>SPORTSSJEF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800" b="1" dirty="0">
                <a:solidFill>
                  <a:schemeClr val="bg1"/>
                </a:solidFill>
                <a:latin typeface="Calibri" panose="020F0502020204030204"/>
              </a:rPr>
              <a:t>FAGSJEF</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800" b="1" dirty="0">
                <a:solidFill>
                  <a:schemeClr val="bg1"/>
                </a:solidFill>
                <a:latin typeface="Calibri" panose="020F0502020204030204"/>
              </a:rPr>
              <a:t>HOVEDTRENER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800" b="1" dirty="0">
                <a:solidFill>
                  <a:schemeClr val="bg1"/>
                </a:solidFill>
                <a:latin typeface="Calibri" panose="020F0502020204030204"/>
              </a:rPr>
              <a:t>DAGLIG LEDER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800" b="1" dirty="0">
                <a:solidFill>
                  <a:schemeClr val="bg1"/>
                </a:solidFill>
                <a:latin typeface="Calibri" panose="020F0502020204030204"/>
              </a:rPr>
              <a:t>SPORTSLIG KOORDINATOR</a:t>
            </a:r>
          </a:p>
        </p:txBody>
      </p:sp>
    </p:spTree>
    <p:extLst>
      <p:ext uri="{BB962C8B-B14F-4D97-AF65-F5344CB8AC3E}">
        <p14:creationId xmlns:p14="http://schemas.microsoft.com/office/powerpoint/2010/main" val="415523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1801177"/>
            <a:ext cx="609414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AKADEMIET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a:p>
            <a:pPr algn="ctr">
              <a:defRPr/>
            </a:pPr>
            <a:r>
              <a:rPr lang="nb-NO" b="1" i="1" dirty="0">
                <a:solidFill>
                  <a:srgbClr val="CF9610"/>
                </a:solidFill>
                <a:latin typeface="Calibri" panose="020F0502020204030204"/>
              </a:rPr>
              <a:t>FORTIDEN OG FRAMTIDEN</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35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6000">
              <a:schemeClr val="accent1">
                <a:lumMod val="95000"/>
                <a:lumOff val="5000"/>
              </a:schemeClr>
            </a:gs>
            <a:gs pos="100000">
              <a:schemeClr val="accent1">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19" name="Rett linje 18">
            <a:extLst>
              <a:ext uri="{FF2B5EF4-FFF2-40B4-BE49-F238E27FC236}">
                <a16:creationId xmlns:a16="http://schemas.microsoft.com/office/drawing/2014/main" id="{1BC9BFB5-DEF9-44C2-98E5-B460E180579B}"/>
              </a:ext>
            </a:extLst>
          </p:cNvPr>
          <p:cNvCxnSpPr>
            <a:cxnSpLocks/>
            <a:stCxn id="8" idx="2"/>
            <a:endCxn id="18" idx="0"/>
          </p:cNvCxnSpPr>
          <p:nvPr/>
        </p:nvCxnSpPr>
        <p:spPr>
          <a:xfrm>
            <a:off x="6067715" y="2470764"/>
            <a:ext cx="0" cy="286066"/>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2C59"/>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2C59"/>
                </a:solidFill>
                <a:effectLst/>
                <a:uLnTx/>
                <a:uFillTx/>
                <a:latin typeface="Calibri"/>
                <a:ea typeface="+mn-ea"/>
                <a:cs typeface="+mn-cs"/>
              </a:rPr>
              <a:t>FOR EN NÅ</a:t>
            </a:r>
            <a:r>
              <a:rPr lang="nb-NO" sz="1400" dirty="0">
                <a:solidFill>
                  <a:srgbClr val="002C59"/>
                </a:solidFill>
                <a:latin typeface="Calibri"/>
              </a:rPr>
              <a:t>TID OG EN FRAMTID SOM SKAL BEGEISTRE ALLE SOM ER GLAD I STABÆK</a:t>
            </a:r>
            <a:endParaRPr kumimoji="0" lang="nb-NO" sz="1400" b="0" i="0" u="none" strike="noStrike" kern="1200" cap="none" spc="0" normalizeH="0" baseline="0" noProof="0" dirty="0">
              <a:ln>
                <a:noFill/>
              </a:ln>
              <a:solidFill>
                <a:srgbClr val="002C59"/>
              </a:solidFill>
              <a:effectLst/>
              <a:uLnTx/>
              <a:uFillTx/>
              <a:latin typeface="Calibri"/>
              <a:ea typeface="+mn-ea"/>
              <a:cs typeface="+mn-cs"/>
            </a:endParaRPr>
          </a:p>
        </p:txBody>
      </p:sp>
      <p:sp>
        <p:nvSpPr>
          <p:cNvPr id="18" name="TekstSylinder 17">
            <a:extLst>
              <a:ext uri="{FF2B5EF4-FFF2-40B4-BE49-F238E27FC236}">
                <a16:creationId xmlns:a16="http://schemas.microsoft.com/office/drawing/2014/main" id="{7F1DFCFD-4770-43C5-94E1-5366FF7B9457}"/>
              </a:ext>
            </a:extLst>
          </p:cNvPr>
          <p:cNvSpPr txBox="1"/>
          <p:nvPr/>
        </p:nvSpPr>
        <p:spPr>
          <a:xfrm>
            <a:off x="499121" y="2756830"/>
            <a:ext cx="11137187" cy="3539430"/>
          </a:xfrm>
          <a:prstGeom prst="rect">
            <a:avLst/>
          </a:prstGeom>
          <a:solidFill>
            <a:srgbClr val="002C59"/>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utvikle spillere innenfor en tydelig blå tråd, slik at spillerne er best mulig forberedt for å prestere kravene som A laget krever.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være en utviklingsklubb som utvikler spillere som kan spille på høyt nasjonalt nivå og i enkelte tilfeller bli solgt til de store ligaene i Europa.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På denne utviklingsveien skal vi sørge for å utdanne og utvikle gode spillere, bra mennesker med blått hjerte som vil være Stabæk supportere og ambassadører resten av sitt liv.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ha de beste utviklingsgruppene i landet som danner en spillergruppe fra 11år på topp nasjonalt nivå.  Akademiet skal bli det beste i Skandinavia.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Våre satsningsspillere skal få en oppfølging som har internasjonalt topp kvalitet.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Akademiet har 3 satsningsområder: Rekruttering, Treningsprosessen og Kampplattform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p:txBody>
      </p:sp>
      <p:sp>
        <p:nvSpPr>
          <p:cNvPr id="8" name="TekstSylinder 7">
            <a:extLst>
              <a:ext uri="{FF2B5EF4-FFF2-40B4-BE49-F238E27FC236}">
                <a16:creationId xmlns:a16="http://schemas.microsoft.com/office/drawing/2014/main" id="{00D03D70-6834-4517-A4BF-0EA7FE49DD6D}"/>
              </a:ext>
            </a:extLst>
          </p:cNvPr>
          <p:cNvSpPr txBox="1"/>
          <p:nvPr/>
        </p:nvSpPr>
        <p:spPr>
          <a:xfrm>
            <a:off x="4716806" y="1362768"/>
            <a:ext cx="2701818" cy="1107996"/>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VÅRT AKADEMI</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VI SKAL UTVIKLE SALGSOBJEKTER OG FRAMTIDIGE KLUBBSPILLERE PÅ HØYT SKANDINAVISK NIVÅ</a:t>
            </a:r>
          </a:p>
        </p:txBody>
      </p:sp>
    </p:spTree>
    <p:extLst>
      <p:ext uri="{BB962C8B-B14F-4D97-AF65-F5344CB8AC3E}">
        <p14:creationId xmlns:p14="http://schemas.microsoft.com/office/powerpoint/2010/main" val="15992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1801177"/>
            <a:ext cx="609414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EN FAMILIE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a:p>
            <a:pPr algn="ctr">
              <a:defRPr/>
            </a:pPr>
            <a:r>
              <a:rPr lang="nb-NO" b="1" i="1" dirty="0">
                <a:solidFill>
                  <a:srgbClr val="CF9610"/>
                </a:solidFill>
                <a:latin typeface="Calibri" panose="020F0502020204030204"/>
              </a:rPr>
              <a:t>VÅR LEDELSE</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51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6000">
              <a:schemeClr val="accent1">
                <a:lumMod val="95000"/>
                <a:lumOff val="5000"/>
              </a:schemeClr>
            </a:gs>
            <a:gs pos="100000">
              <a:schemeClr val="accent1">
                <a:lumMod val="60000"/>
              </a:schemeClr>
            </a:gs>
          </a:gsLst>
          <a:path path="circle">
            <a:fillToRect l="100000" t="100000"/>
          </a:path>
        </a:gradFill>
        <a:effectLst/>
      </p:bgPr>
    </p:bg>
    <p:spTree>
      <p:nvGrpSpPr>
        <p:cNvPr id="1" name=""/>
        <p:cNvGrpSpPr/>
        <p:nvPr/>
      </p:nvGrpSpPr>
      <p:grpSpPr>
        <a:xfrm>
          <a:off x="0" y="0"/>
          <a:ext cx="0" cy="0"/>
          <a:chOff x="0" y="0"/>
          <a:chExt cx="0" cy="0"/>
        </a:xfrm>
      </p:grpSpPr>
      <p:cxnSp>
        <p:nvCxnSpPr>
          <p:cNvPr id="19" name="Rett linje 18">
            <a:extLst>
              <a:ext uri="{FF2B5EF4-FFF2-40B4-BE49-F238E27FC236}">
                <a16:creationId xmlns:a16="http://schemas.microsoft.com/office/drawing/2014/main" id="{1BC9BFB5-DEF9-44C2-98E5-B460E180579B}"/>
              </a:ext>
            </a:extLst>
          </p:cNvPr>
          <p:cNvCxnSpPr>
            <a:cxnSpLocks/>
            <a:stCxn id="7" idx="2"/>
            <a:endCxn id="18" idx="0"/>
          </p:cNvCxnSpPr>
          <p:nvPr/>
        </p:nvCxnSpPr>
        <p:spPr>
          <a:xfrm>
            <a:off x="6067715" y="1699989"/>
            <a:ext cx="5982" cy="887183"/>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2C59"/>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2C59"/>
                </a:solidFill>
                <a:effectLst/>
                <a:uLnTx/>
                <a:uFillTx/>
                <a:latin typeface="Calibri"/>
                <a:ea typeface="+mn-ea"/>
                <a:cs typeface="+mn-cs"/>
              </a:rPr>
              <a:t>FOR EN NÅ</a:t>
            </a:r>
            <a:r>
              <a:rPr lang="nb-NO" sz="1400" dirty="0">
                <a:solidFill>
                  <a:srgbClr val="002C59"/>
                </a:solidFill>
                <a:latin typeface="Calibri"/>
              </a:rPr>
              <a:t>TID OG EN FRAMTID SOM SKAL BEGEISTRE ALLE SOM ER GLAD I STABÆK</a:t>
            </a:r>
            <a:endParaRPr kumimoji="0" lang="nb-NO" sz="1400" b="0" i="0" u="none" strike="noStrike" kern="1200" cap="none" spc="0" normalizeH="0" baseline="0" noProof="0" dirty="0">
              <a:ln>
                <a:noFill/>
              </a:ln>
              <a:solidFill>
                <a:srgbClr val="002C59"/>
              </a:solidFill>
              <a:effectLst/>
              <a:uLnTx/>
              <a:uFillTx/>
              <a:latin typeface="Calibri"/>
              <a:ea typeface="+mn-ea"/>
              <a:cs typeface="+mn-cs"/>
            </a:endParaRPr>
          </a:p>
        </p:txBody>
      </p:sp>
      <p:sp>
        <p:nvSpPr>
          <p:cNvPr id="18" name="TekstSylinder 17">
            <a:extLst>
              <a:ext uri="{FF2B5EF4-FFF2-40B4-BE49-F238E27FC236}">
                <a16:creationId xmlns:a16="http://schemas.microsoft.com/office/drawing/2014/main" id="{7F1DFCFD-4770-43C5-94E1-5366FF7B9457}"/>
              </a:ext>
            </a:extLst>
          </p:cNvPr>
          <p:cNvSpPr txBox="1"/>
          <p:nvPr/>
        </p:nvSpPr>
        <p:spPr>
          <a:xfrm>
            <a:off x="505103" y="2587172"/>
            <a:ext cx="11137187" cy="3046988"/>
          </a:xfrm>
          <a:prstGeom prst="rect">
            <a:avLst/>
          </a:prstGeom>
          <a:solidFill>
            <a:srgbClr val="002C59"/>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MENNESKE OG FOTBALL; VI SKAL SKAPE POSITIVITET, UNDERHOLDE, JOBBE SAMMEN, PÅ SAMME LAG, HA DET MORO SAMMEN OG GLEDE OSS SAMMEN.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ER MENNESKER OG VI JOBBER MED MENNESKER, DET ALLER VIKTIGSTE ER DA Å FÅ DET BESTE UT AV HVERANDRE. MENNESKE KOMMER FØRST, VI SETTER ET GODT LIV OG EN GOD RELASJON HØYEST, DET ER VESENTLIG FOR AT VI SAMMEN SKAL LYKKES MED PRESTASJON OVER TID.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VÅR FELLES FORSTÅELSE I VÅR PLAN ER VÅR RETNING, DEN SOM GJØR OSS STERK, SAMLET OG HAR STOR KRAFT. DEN ER STØRRE ENN OSS ALLE OG VI HAR EN PLIKT FOR KLUBBEN Å VÆRE LOJALE OG FØLGE OPP KLUBBENS PLAN.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SPILLERNE SKAL BLI SETT, HØRT, KJENNE VÅR TRYGGHET OG VITE AT VI HAR DERES RYGG. VI SKAL TA VARE PÅ ALLE SOM ER EN DEL AV STABÆK I FAMILIEN.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u="sng" dirty="0">
              <a:solidFill>
                <a:srgbClr val="CF9610"/>
              </a:solidFill>
            </a:endParaRPr>
          </a:p>
        </p:txBody>
      </p:sp>
      <p:sp>
        <p:nvSpPr>
          <p:cNvPr id="7" name="TekstSylinder 6">
            <a:extLst>
              <a:ext uri="{FF2B5EF4-FFF2-40B4-BE49-F238E27FC236}">
                <a16:creationId xmlns:a16="http://schemas.microsoft.com/office/drawing/2014/main" id="{56F9CA12-C301-44CE-9063-DEA7265BC20A}"/>
              </a:ext>
            </a:extLst>
          </p:cNvPr>
          <p:cNvSpPr txBox="1"/>
          <p:nvPr/>
        </p:nvSpPr>
        <p:spPr>
          <a:xfrm>
            <a:off x="4716806" y="1145991"/>
            <a:ext cx="2701818" cy="553998"/>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rPr>
              <a:t>STABÆK FAMILIEN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cxnSp>
        <p:nvCxnSpPr>
          <p:cNvPr id="9" name="Rett linje 8">
            <a:extLst>
              <a:ext uri="{FF2B5EF4-FFF2-40B4-BE49-F238E27FC236}">
                <a16:creationId xmlns:a16="http://schemas.microsoft.com/office/drawing/2014/main" id="{F457614D-9156-42B4-9D58-785C79AA6DAA}"/>
              </a:ext>
            </a:extLst>
          </p:cNvPr>
          <p:cNvCxnSpPr>
            <a:cxnSpLocks/>
            <a:stCxn id="16" idx="3"/>
            <a:endCxn id="17" idx="1"/>
          </p:cNvCxnSpPr>
          <p:nvPr/>
        </p:nvCxnSpPr>
        <p:spPr>
          <a:xfrm flipV="1">
            <a:off x="2531451" y="5335250"/>
            <a:ext cx="2646869" cy="1641"/>
          </a:xfrm>
          <a:prstGeom prst="line">
            <a:avLst/>
          </a:prstGeom>
          <a:ln w="19050">
            <a:solidFill>
              <a:srgbClr val="CF9610"/>
            </a:solidFill>
            <a:prstDash val="solid"/>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05B9D36C-BBCA-4A8D-B8E1-F9DE80B25155}"/>
              </a:ext>
            </a:extLst>
          </p:cNvPr>
          <p:cNvSpPr txBox="1"/>
          <p:nvPr/>
        </p:nvSpPr>
        <p:spPr>
          <a:xfrm>
            <a:off x="910412" y="5807754"/>
            <a:ext cx="1621039" cy="276999"/>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RETNING</a:t>
            </a:r>
          </a:p>
        </p:txBody>
      </p:sp>
      <p:sp>
        <p:nvSpPr>
          <p:cNvPr id="14" name="TekstSylinder 13">
            <a:extLst>
              <a:ext uri="{FF2B5EF4-FFF2-40B4-BE49-F238E27FC236}">
                <a16:creationId xmlns:a16="http://schemas.microsoft.com/office/drawing/2014/main" id="{5EA6F968-52ED-4F96-BD58-3DBFC8932D9C}"/>
              </a:ext>
            </a:extLst>
          </p:cNvPr>
          <p:cNvSpPr txBox="1"/>
          <p:nvPr/>
        </p:nvSpPr>
        <p:spPr>
          <a:xfrm>
            <a:off x="5178320" y="5806113"/>
            <a:ext cx="1621039" cy="276999"/>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TRYGGHET</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5" name="TekstSylinder 14">
            <a:extLst>
              <a:ext uri="{FF2B5EF4-FFF2-40B4-BE49-F238E27FC236}">
                <a16:creationId xmlns:a16="http://schemas.microsoft.com/office/drawing/2014/main" id="{8F14A45A-7DAC-43CB-A758-E1CD29551BB3}"/>
              </a:ext>
            </a:extLst>
          </p:cNvPr>
          <p:cNvSpPr txBox="1"/>
          <p:nvPr/>
        </p:nvSpPr>
        <p:spPr>
          <a:xfrm>
            <a:off x="9492355" y="5806113"/>
            <a:ext cx="1621039" cy="276999"/>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SÅRBARHET</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TekstSylinder 15">
            <a:extLst>
              <a:ext uri="{FF2B5EF4-FFF2-40B4-BE49-F238E27FC236}">
                <a16:creationId xmlns:a16="http://schemas.microsoft.com/office/drawing/2014/main" id="{43597AF7-331D-4936-B9AC-57F2F4792A03}"/>
              </a:ext>
            </a:extLst>
          </p:cNvPr>
          <p:cNvSpPr txBox="1"/>
          <p:nvPr/>
        </p:nvSpPr>
        <p:spPr>
          <a:xfrm>
            <a:off x="910412" y="5198391"/>
            <a:ext cx="1621039"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FELLES FORSTÅELSE</a:t>
            </a:r>
          </a:p>
        </p:txBody>
      </p:sp>
      <p:sp>
        <p:nvSpPr>
          <p:cNvPr id="17" name="TekstSylinder 16">
            <a:extLst>
              <a:ext uri="{FF2B5EF4-FFF2-40B4-BE49-F238E27FC236}">
                <a16:creationId xmlns:a16="http://schemas.microsoft.com/office/drawing/2014/main" id="{F3F9AF5C-0838-4996-9768-51DFD38EF4B3}"/>
              </a:ext>
            </a:extLst>
          </p:cNvPr>
          <p:cNvSpPr txBox="1"/>
          <p:nvPr/>
        </p:nvSpPr>
        <p:spPr>
          <a:xfrm>
            <a:off x="5178320" y="5196750"/>
            <a:ext cx="1621039"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TILLIT</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20" name="Rett linje 19">
            <a:extLst>
              <a:ext uri="{FF2B5EF4-FFF2-40B4-BE49-F238E27FC236}">
                <a16:creationId xmlns:a16="http://schemas.microsoft.com/office/drawing/2014/main" id="{D957471B-3C61-4457-A6F4-4257D5CF0ACF}"/>
              </a:ext>
            </a:extLst>
          </p:cNvPr>
          <p:cNvCxnSpPr>
            <a:cxnSpLocks/>
            <a:stCxn id="17" idx="3"/>
          </p:cNvCxnSpPr>
          <p:nvPr/>
        </p:nvCxnSpPr>
        <p:spPr>
          <a:xfrm>
            <a:off x="6799359" y="5335250"/>
            <a:ext cx="2692996" cy="0"/>
          </a:xfrm>
          <a:prstGeom prst="line">
            <a:avLst/>
          </a:prstGeom>
          <a:ln w="1905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5086BC55-9DAE-43BC-9D9C-707EDFC581F1}"/>
              </a:ext>
            </a:extLst>
          </p:cNvPr>
          <p:cNvCxnSpPr>
            <a:cxnSpLocks/>
            <a:stCxn id="13" idx="3"/>
            <a:endCxn id="14" idx="1"/>
          </p:cNvCxnSpPr>
          <p:nvPr/>
        </p:nvCxnSpPr>
        <p:spPr>
          <a:xfrm flipV="1">
            <a:off x="2531451" y="5944613"/>
            <a:ext cx="2646869" cy="1641"/>
          </a:xfrm>
          <a:prstGeom prst="line">
            <a:avLst/>
          </a:prstGeom>
          <a:ln w="1905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66939E21-C2F4-4D90-A2AD-D588153E7DF9}"/>
              </a:ext>
            </a:extLst>
          </p:cNvPr>
          <p:cNvCxnSpPr>
            <a:cxnSpLocks/>
            <a:stCxn id="14" idx="3"/>
            <a:endCxn id="15" idx="1"/>
          </p:cNvCxnSpPr>
          <p:nvPr/>
        </p:nvCxnSpPr>
        <p:spPr>
          <a:xfrm>
            <a:off x="6799359" y="5944613"/>
            <a:ext cx="2692996" cy="0"/>
          </a:xfrm>
          <a:prstGeom prst="line">
            <a:avLst/>
          </a:prstGeom>
          <a:ln w="19050">
            <a:solidFill>
              <a:srgbClr val="CF9610"/>
            </a:solidFill>
            <a:prstDash val="solid"/>
          </a:ln>
        </p:spPr>
        <p:style>
          <a:lnRef idx="1">
            <a:schemeClr val="accent1"/>
          </a:lnRef>
          <a:fillRef idx="0">
            <a:schemeClr val="accent1"/>
          </a:fillRef>
          <a:effectRef idx="0">
            <a:schemeClr val="accent1"/>
          </a:effectRef>
          <a:fontRef idx="minor">
            <a:schemeClr val="tx1"/>
          </a:fontRef>
        </p:style>
      </p:cxnSp>
      <p:sp>
        <p:nvSpPr>
          <p:cNvPr id="23" name="TekstSylinder 22">
            <a:extLst>
              <a:ext uri="{FF2B5EF4-FFF2-40B4-BE49-F238E27FC236}">
                <a16:creationId xmlns:a16="http://schemas.microsoft.com/office/drawing/2014/main" id="{A5857219-A819-43D4-A1FE-800B3D03AEFE}"/>
              </a:ext>
            </a:extLst>
          </p:cNvPr>
          <p:cNvSpPr txBox="1"/>
          <p:nvPr/>
        </p:nvSpPr>
        <p:spPr>
          <a:xfrm>
            <a:off x="1525685" y="6385409"/>
            <a:ext cx="3778548"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RELASJONER HANDLER OM Å GI HVERANDRE SELVTILLIT</a:t>
            </a:r>
          </a:p>
        </p:txBody>
      </p:sp>
      <p:sp>
        <p:nvSpPr>
          <p:cNvPr id="24" name="TekstSylinder 23">
            <a:extLst>
              <a:ext uri="{FF2B5EF4-FFF2-40B4-BE49-F238E27FC236}">
                <a16:creationId xmlns:a16="http://schemas.microsoft.com/office/drawing/2014/main" id="{127666EC-1FDD-49E6-8803-1B09CD088B71}"/>
              </a:ext>
            </a:extLst>
          </p:cNvPr>
          <p:cNvSpPr txBox="1"/>
          <p:nvPr/>
        </p:nvSpPr>
        <p:spPr>
          <a:xfrm>
            <a:off x="6686392" y="6355430"/>
            <a:ext cx="3778548"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rPr>
              <a:t>ET GODT VALG ER DERFOR Å FOKUSERE PÅ STYRKENE</a:t>
            </a:r>
          </a:p>
        </p:txBody>
      </p:sp>
      <p:sp>
        <p:nvSpPr>
          <p:cNvPr id="25" name="TekstSylinder 24">
            <a:extLst>
              <a:ext uri="{FF2B5EF4-FFF2-40B4-BE49-F238E27FC236}">
                <a16:creationId xmlns:a16="http://schemas.microsoft.com/office/drawing/2014/main" id="{2FA4C119-F8A5-45D4-AB4A-9D1AFF0B9A11}"/>
              </a:ext>
            </a:extLst>
          </p:cNvPr>
          <p:cNvSpPr txBox="1"/>
          <p:nvPr/>
        </p:nvSpPr>
        <p:spPr>
          <a:xfrm>
            <a:off x="9492354" y="5185207"/>
            <a:ext cx="1621039" cy="276999"/>
          </a:xfrm>
          <a:prstGeom prst="rect">
            <a:avLst/>
          </a:prstGeom>
          <a:no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AUTONOMI</a:t>
            </a:r>
            <a:endParaRPr kumimoji="0" lang="nb-NO"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27" name="Rett linje 26">
            <a:extLst>
              <a:ext uri="{FF2B5EF4-FFF2-40B4-BE49-F238E27FC236}">
                <a16:creationId xmlns:a16="http://schemas.microsoft.com/office/drawing/2014/main" id="{EAE03ADA-A09F-4038-9ADC-744D447446E9}"/>
              </a:ext>
            </a:extLst>
          </p:cNvPr>
          <p:cNvCxnSpPr>
            <a:cxnSpLocks/>
            <a:stCxn id="16" idx="2"/>
            <a:endCxn id="13" idx="0"/>
          </p:cNvCxnSpPr>
          <p:nvPr/>
        </p:nvCxnSpPr>
        <p:spPr>
          <a:xfrm>
            <a:off x="1720932" y="5475390"/>
            <a:ext cx="0" cy="332364"/>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2299603E-9114-4D29-83B0-5C82EDEFD714}"/>
              </a:ext>
            </a:extLst>
          </p:cNvPr>
          <p:cNvCxnSpPr>
            <a:cxnSpLocks/>
            <a:stCxn id="17" idx="2"/>
            <a:endCxn id="14" idx="0"/>
          </p:cNvCxnSpPr>
          <p:nvPr/>
        </p:nvCxnSpPr>
        <p:spPr>
          <a:xfrm>
            <a:off x="5988840" y="5473749"/>
            <a:ext cx="0" cy="332364"/>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2DB0C263-C19D-407B-8420-AF6F5783EF21}"/>
              </a:ext>
            </a:extLst>
          </p:cNvPr>
          <p:cNvCxnSpPr>
            <a:cxnSpLocks/>
            <a:stCxn id="25" idx="2"/>
            <a:endCxn id="15" idx="0"/>
          </p:cNvCxnSpPr>
          <p:nvPr/>
        </p:nvCxnSpPr>
        <p:spPr>
          <a:xfrm>
            <a:off x="10302874" y="5462206"/>
            <a:ext cx="1" cy="343907"/>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9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 name="TekstSylinder 3">
            <a:extLst>
              <a:ext uri="{FF2B5EF4-FFF2-40B4-BE49-F238E27FC236}">
                <a16:creationId xmlns:a16="http://schemas.microsoft.com/office/drawing/2014/main" id="{08C141AC-D743-4605-99DA-197E2911F684}"/>
              </a:ext>
            </a:extLst>
          </p:cNvPr>
          <p:cNvSpPr txBox="1"/>
          <p:nvPr/>
        </p:nvSpPr>
        <p:spPr>
          <a:xfrm>
            <a:off x="2030820" y="939128"/>
            <a:ext cx="7915096" cy="4031873"/>
          </a:xfrm>
          <a:prstGeom prst="rect">
            <a:avLst/>
          </a:prstGeom>
          <a:solidFill>
            <a:srgbClr val="002C59"/>
          </a:solidFill>
          <a:ln w="12700">
            <a:solidFill>
              <a:srgbClr val="CF9610"/>
            </a:solid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nb-NO" sz="3200" b="1" i="1" dirty="0">
                <a:solidFill>
                  <a:srgbClr val="CF9610"/>
                </a:solidFill>
                <a:latin typeface="Calibri" panose="020F0502020204030204"/>
              </a:rPr>
              <a:t>Felles Forståelse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b="1" i="1" dirty="0">
                <a:solidFill>
                  <a:schemeClr val="bg1"/>
                </a:solidFill>
                <a:latin typeface="Calibri" panose="020F0502020204030204"/>
              </a:rPr>
              <a:t>Forankret plan hos alle ansatte i Stabæk, i Stabæk fotball styre, As-Styret og Stabæk Support.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chemeClr val="bg1"/>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b="1" i="1" dirty="0">
                <a:solidFill>
                  <a:schemeClr val="bg1"/>
                </a:solidFill>
                <a:latin typeface="Calibri" panose="020F0502020204030204"/>
              </a:rPr>
              <a:t>Løpende publisering av status knyttet til målparameter, internt i Stabæk, eksternt på hjemmesiden og med rapport til styret. Hver 3. Uke, i etterkant av teknisk hjerte møte.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chemeClr val="bg1"/>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b="1" i="1" dirty="0">
                <a:solidFill>
                  <a:schemeClr val="bg1"/>
                </a:solidFill>
                <a:latin typeface="Calibri" panose="020F0502020204030204"/>
              </a:rPr>
              <a:t>Finne beste organisering/struktur på A laget, hvilke roller som skal dekkes med påfølgende profil.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b="1" i="1" dirty="0">
                <a:solidFill>
                  <a:schemeClr val="bg1"/>
                </a:solidFill>
                <a:latin typeface="Calibri" panose="020F0502020204030204"/>
              </a:rPr>
              <a:t>Danne/velge et system/artotek med framtidige sportslige ansettelser som passer vår profil.</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chemeClr val="bg1"/>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chemeClr val="bg1"/>
              </a:solidFill>
              <a:latin typeface="Calibri" panose="020F0502020204030204"/>
            </a:endParaRPr>
          </a:p>
        </p:txBody>
      </p:sp>
      <p:sp>
        <p:nvSpPr>
          <p:cNvPr id="7" name="TekstSylinder 6">
            <a:extLst>
              <a:ext uri="{FF2B5EF4-FFF2-40B4-BE49-F238E27FC236}">
                <a16:creationId xmlns:a16="http://schemas.microsoft.com/office/drawing/2014/main" id="{5E5AC514-72B4-4139-A4F7-D9CD204F4270}"/>
              </a:ext>
            </a:extLst>
          </p:cNvPr>
          <p:cNvSpPr txBox="1"/>
          <p:nvPr/>
        </p:nvSpPr>
        <p:spPr>
          <a:xfrm>
            <a:off x="9945915" y="113233"/>
            <a:ext cx="22460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KONSEKVENS ANALYSE</a:t>
            </a:r>
          </a:p>
        </p:txBody>
      </p:sp>
      <p:pic>
        <p:nvPicPr>
          <p:cNvPr id="9" name="Grafikk 8" descr="Ledelse med heldekkende fyll">
            <a:extLst>
              <a:ext uri="{FF2B5EF4-FFF2-40B4-BE49-F238E27FC236}">
                <a16:creationId xmlns:a16="http://schemas.microsoft.com/office/drawing/2014/main" id="{EB8BE800-13A1-4549-95A4-3F9420489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5089" y="5126663"/>
            <a:ext cx="1194391" cy="1194391"/>
          </a:xfrm>
          <a:prstGeom prst="rect">
            <a:avLst/>
          </a:prstGeom>
        </p:spPr>
      </p:pic>
      <p:pic>
        <p:nvPicPr>
          <p:cNvPr id="11" name="Grafikk 10" descr="Nettverksdiagram med heldekkende fyll">
            <a:extLst>
              <a:ext uri="{FF2B5EF4-FFF2-40B4-BE49-F238E27FC236}">
                <a16:creationId xmlns:a16="http://schemas.microsoft.com/office/drawing/2014/main" id="{6F672C43-738D-448C-BFA1-C4ADDEC3E3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4240" y="5266660"/>
            <a:ext cx="914400" cy="914400"/>
          </a:xfrm>
          <a:prstGeom prst="rect">
            <a:avLst/>
          </a:prstGeom>
        </p:spPr>
      </p:pic>
      <p:pic>
        <p:nvPicPr>
          <p:cNvPr id="13" name="Grafikk 12" descr="Brukere med heldekkende fyll">
            <a:extLst>
              <a:ext uri="{FF2B5EF4-FFF2-40B4-BE49-F238E27FC236}">
                <a16:creationId xmlns:a16="http://schemas.microsoft.com/office/drawing/2014/main" id="{084D0837-EA0B-47C2-8020-3289CA9668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76615" y="2183219"/>
            <a:ext cx="914400" cy="914400"/>
          </a:xfrm>
          <a:prstGeom prst="rect">
            <a:avLst/>
          </a:prstGeom>
        </p:spPr>
      </p:pic>
      <p:sp>
        <p:nvSpPr>
          <p:cNvPr id="16" name="TekstSylinder 15">
            <a:extLst>
              <a:ext uri="{FF2B5EF4-FFF2-40B4-BE49-F238E27FC236}">
                <a16:creationId xmlns:a16="http://schemas.microsoft.com/office/drawing/2014/main" id="{1C05EBCB-8F15-4E84-BF74-FA3791F80C30}"/>
              </a:ext>
            </a:extLst>
          </p:cNvPr>
          <p:cNvSpPr txBox="1"/>
          <p:nvPr/>
        </p:nvSpPr>
        <p:spPr>
          <a:xfrm>
            <a:off x="1199241" y="6299788"/>
            <a:ext cx="22460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ORGANISERING</a:t>
            </a:r>
          </a:p>
        </p:txBody>
      </p:sp>
      <p:sp>
        <p:nvSpPr>
          <p:cNvPr id="17" name="TekstSylinder 16">
            <a:extLst>
              <a:ext uri="{FF2B5EF4-FFF2-40B4-BE49-F238E27FC236}">
                <a16:creationId xmlns:a16="http://schemas.microsoft.com/office/drawing/2014/main" id="{6CCC49DF-65F3-4DEB-8656-1BF8AD0C649F}"/>
              </a:ext>
            </a:extLst>
          </p:cNvPr>
          <p:cNvSpPr txBox="1"/>
          <p:nvPr/>
        </p:nvSpPr>
        <p:spPr>
          <a:xfrm>
            <a:off x="8974433" y="6299788"/>
            <a:ext cx="22460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KARTOTEK</a:t>
            </a:r>
          </a:p>
        </p:txBody>
      </p:sp>
      <p:sp>
        <p:nvSpPr>
          <p:cNvPr id="18" name="TekstSylinder 17">
            <a:extLst>
              <a:ext uri="{FF2B5EF4-FFF2-40B4-BE49-F238E27FC236}">
                <a16:creationId xmlns:a16="http://schemas.microsoft.com/office/drawing/2014/main" id="{401D9711-0531-459E-B7FB-DAC86ECA51E8}"/>
              </a:ext>
            </a:extLst>
          </p:cNvPr>
          <p:cNvSpPr txBox="1"/>
          <p:nvPr/>
        </p:nvSpPr>
        <p:spPr>
          <a:xfrm>
            <a:off x="9810772" y="3216346"/>
            <a:ext cx="22460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PROFILER</a:t>
            </a:r>
          </a:p>
        </p:txBody>
      </p:sp>
      <p:pic>
        <p:nvPicPr>
          <p:cNvPr id="15" name="Grafikk 14" descr="Tommelen-opp-tegn med heldekkende fyll">
            <a:extLst>
              <a:ext uri="{FF2B5EF4-FFF2-40B4-BE49-F238E27FC236}">
                <a16:creationId xmlns:a16="http://schemas.microsoft.com/office/drawing/2014/main" id="{757E1DD7-904D-4014-9E23-8696E412AE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994" y="2188259"/>
            <a:ext cx="914400" cy="914400"/>
          </a:xfrm>
          <a:prstGeom prst="rect">
            <a:avLst/>
          </a:prstGeom>
        </p:spPr>
      </p:pic>
      <p:sp>
        <p:nvSpPr>
          <p:cNvPr id="21" name="TekstSylinder 20">
            <a:extLst>
              <a:ext uri="{FF2B5EF4-FFF2-40B4-BE49-F238E27FC236}">
                <a16:creationId xmlns:a16="http://schemas.microsoft.com/office/drawing/2014/main" id="{107EF8E1-09C9-488E-B847-60EDA0B6BFA0}"/>
              </a:ext>
            </a:extLst>
          </p:cNvPr>
          <p:cNvSpPr txBox="1"/>
          <p:nvPr/>
        </p:nvSpPr>
        <p:spPr>
          <a:xfrm>
            <a:off x="-137849" y="3216346"/>
            <a:ext cx="22460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bg1"/>
                </a:solidFill>
                <a:latin typeface="Calibri" panose="020F0502020204030204"/>
              </a:rPr>
              <a:t>FORANKRING</a:t>
            </a:r>
          </a:p>
        </p:txBody>
      </p:sp>
    </p:spTree>
    <p:extLst>
      <p:ext uri="{BB962C8B-B14F-4D97-AF65-F5344CB8AC3E}">
        <p14:creationId xmlns:p14="http://schemas.microsoft.com/office/powerpoint/2010/main" val="392311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2850147" y="208311"/>
            <a:ext cx="60941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VÅRE REFERANSER</a:t>
            </a:r>
          </a:p>
        </p:txBody>
      </p:sp>
      <p:pic>
        <p:nvPicPr>
          <p:cNvPr id="4" name="Bilde 3">
            <a:extLst>
              <a:ext uri="{FF2B5EF4-FFF2-40B4-BE49-F238E27FC236}">
                <a16:creationId xmlns:a16="http://schemas.microsoft.com/office/drawing/2014/main" id="{DE8900C3-51AF-4415-A036-3755A9017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7460"/>
            <a:ext cx="2656563" cy="4810539"/>
          </a:xfrm>
          <a:prstGeom prst="rect">
            <a:avLst/>
          </a:prstGeom>
        </p:spPr>
      </p:pic>
      <p:pic>
        <p:nvPicPr>
          <p:cNvPr id="5" name="Bilde 4">
            <a:extLst>
              <a:ext uri="{FF2B5EF4-FFF2-40B4-BE49-F238E27FC236}">
                <a16:creationId xmlns:a16="http://schemas.microsoft.com/office/drawing/2014/main" id="{EE61D9D3-2DC7-442A-A035-15E17EF9C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563" y="4512365"/>
            <a:ext cx="4026842" cy="2345635"/>
          </a:xfrm>
          <a:prstGeom prst="rect">
            <a:avLst/>
          </a:prstGeom>
        </p:spPr>
      </p:pic>
      <p:pic>
        <p:nvPicPr>
          <p:cNvPr id="6" name="Bilde 5">
            <a:extLst>
              <a:ext uri="{FF2B5EF4-FFF2-40B4-BE49-F238E27FC236}">
                <a16:creationId xmlns:a16="http://schemas.microsoft.com/office/drawing/2014/main" id="{58152344-63CD-49BA-86F5-CDC823856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563" y="2047461"/>
            <a:ext cx="4003837" cy="2464904"/>
          </a:xfrm>
          <a:prstGeom prst="rect">
            <a:avLst/>
          </a:prstGeom>
        </p:spPr>
      </p:pic>
      <p:pic>
        <p:nvPicPr>
          <p:cNvPr id="7" name="Grafikk 1">
            <a:extLst>
              <a:ext uri="{FF2B5EF4-FFF2-40B4-BE49-F238E27FC236}">
                <a16:creationId xmlns:a16="http://schemas.microsoft.com/office/drawing/2014/main" id="{F1567D6C-62D7-47AC-B659-89F715CE09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
          <a:stretch/>
        </p:blipFill>
        <p:spPr bwMode="auto">
          <a:xfrm>
            <a:off x="6660400" y="3747052"/>
            <a:ext cx="5531599" cy="31109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3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a:extLst>
              <a:ext uri="{FF2B5EF4-FFF2-40B4-BE49-F238E27FC236}">
                <a16:creationId xmlns:a16="http://schemas.microsoft.com/office/drawing/2014/main" id="{DD74AB16-B74B-4BBA-878B-3F13609A46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52"/>
          <a:stretch/>
        </p:blipFill>
        <p:spPr>
          <a:xfrm>
            <a:off x="20" y="1282"/>
            <a:ext cx="12191980" cy="6856718"/>
          </a:xfrm>
          <a:prstGeom prst="rect">
            <a:avLst/>
          </a:prstGeom>
        </p:spPr>
      </p:pic>
      <p:sp>
        <p:nvSpPr>
          <p:cNvPr id="6" name="TekstSylinder 5">
            <a:extLst>
              <a:ext uri="{FF2B5EF4-FFF2-40B4-BE49-F238E27FC236}">
                <a16:creationId xmlns:a16="http://schemas.microsoft.com/office/drawing/2014/main" id="{87323388-EB02-467E-9530-5AFB8D3C11A7}"/>
              </a:ext>
            </a:extLst>
          </p:cNvPr>
          <p:cNvSpPr txBox="1"/>
          <p:nvPr/>
        </p:nvSpPr>
        <p:spPr>
          <a:xfrm>
            <a:off x="9601281" y="5249628"/>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effectLst/>
                <a:uLnTx/>
                <a:uFillTx/>
                <a:latin typeface="Calibri" panose="020F0502020204030204"/>
                <a:ea typeface="+mn-ea"/>
                <a:cs typeface="+mn-cs"/>
              </a:rPr>
              <a:t>1</a:t>
            </a:r>
          </a:p>
        </p:txBody>
      </p:sp>
      <p:sp>
        <p:nvSpPr>
          <p:cNvPr id="7" name="TekstSylinder 6">
            <a:extLst>
              <a:ext uri="{FF2B5EF4-FFF2-40B4-BE49-F238E27FC236}">
                <a16:creationId xmlns:a16="http://schemas.microsoft.com/office/drawing/2014/main" id="{01A8F9A1-3894-4DAB-BDD2-306A5117969F}"/>
              </a:ext>
            </a:extLst>
          </p:cNvPr>
          <p:cNvSpPr txBox="1"/>
          <p:nvPr/>
        </p:nvSpPr>
        <p:spPr>
          <a:xfrm>
            <a:off x="6500342" y="2755081"/>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a:rPr>
              <a:t>2</a:t>
            </a:r>
            <a:endParaRPr kumimoji="0" lang="nb-NO" sz="1200" b="1" i="0" u="none" strike="noStrike" kern="1200" cap="none" spc="0" normalizeH="0" baseline="0" noProof="0" dirty="0">
              <a:ln>
                <a:noFill/>
              </a:ln>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9AC8BE6A-4771-4E90-9947-8136F27D93B6}"/>
              </a:ext>
            </a:extLst>
          </p:cNvPr>
          <p:cNvSpPr txBox="1"/>
          <p:nvPr/>
        </p:nvSpPr>
        <p:spPr>
          <a:xfrm>
            <a:off x="7501370" y="3286551"/>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effectLst/>
                <a:uLnTx/>
                <a:uFillTx/>
                <a:latin typeface="Calibri" panose="020F0502020204030204"/>
                <a:ea typeface="+mn-ea"/>
                <a:cs typeface="+mn-cs"/>
              </a:rPr>
              <a:t>3</a:t>
            </a:r>
          </a:p>
        </p:txBody>
      </p:sp>
      <p:sp>
        <p:nvSpPr>
          <p:cNvPr id="10" name="TekstSylinder 9">
            <a:extLst>
              <a:ext uri="{FF2B5EF4-FFF2-40B4-BE49-F238E27FC236}">
                <a16:creationId xmlns:a16="http://schemas.microsoft.com/office/drawing/2014/main" id="{EF071BEA-CBBE-422E-8D12-A48DB4AF4477}"/>
              </a:ext>
            </a:extLst>
          </p:cNvPr>
          <p:cNvSpPr txBox="1"/>
          <p:nvPr/>
        </p:nvSpPr>
        <p:spPr>
          <a:xfrm>
            <a:off x="8375665" y="4045342"/>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a:rPr>
              <a:t>4</a:t>
            </a:r>
            <a:endParaRPr kumimoji="0" lang="nb-NO" sz="1200" b="1" i="0" u="none" strike="noStrike" kern="1200" cap="none" spc="0" normalizeH="0" baseline="0" noProof="0" dirty="0">
              <a:ln>
                <a:noFill/>
              </a:ln>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BF6D07FA-118B-478E-9ACF-586FDDFE7EE1}"/>
              </a:ext>
            </a:extLst>
          </p:cNvPr>
          <p:cNvSpPr txBox="1"/>
          <p:nvPr/>
        </p:nvSpPr>
        <p:spPr>
          <a:xfrm>
            <a:off x="4862444" y="2744327"/>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effectLst/>
                <a:uLnTx/>
                <a:uFillTx/>
                <a:latin typeface="Calibri" panose="020F0502020204030204"/>
                <a:ea typeface="+mn-ea"/>
                <a:cs typeface="+mn-cs"/>
              </a:rPr>
              <a:t>5</a:t>
            </a:r>
          </a:p>
        </p:txBody>
      </p:sp>
      <p:sp>
        <p:nvSpPr>
          <p:cNvPr id="12" name="TekstSylinder 11">
            <a:extLst>
              <a:ext uri="{FF2B5EF4-FFF2-40B4-BE49-F238E27FC236}">
                <a16:creationId xmlns:a16="http://schemas.microsoft.com/office/drawing/2014/main" id="{6DA0F4C6-8EAA-4D83-B75B-B0CE1FEF988E}"/>
              </a:ext>
            </a:extLst>
          </p:cNvPr>
          <p:cNvSpPr txBox="1"/>
          <p:nvPr/>
        </p:nvSpPr>
        <p:spPr>
          <a:xfrm>
            <a:off x="2687135" y="1071136"/>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effectLst/>
                <a:uLnTx/>
                <a:uFillTx/>
                <a:latin typeface="Calibri" panose="020F0502020204030204"/>
                <a:ea typeface="+mn-ea"/>
                <a:cs typeface="+mn-cs"/>
              </a:rPr>
              <a:t>6</a:t>
            </a:r>
          </a:p>
        </p:txBody>
      </p:sp>
      <p:sp>
        <p:nvSpPr>
          <p:cNvPr id="13" name="TekstSylinder 12">
            <a:extLst>
              <a:ext uri="{FF2B5EF4-FFF2-40B4-BE49-F238E27FC236}">
                <a16:creationId xmlns:a16="http://schemas.microsoft.com/office/drawing/2014/main" id="{4E772589-1CFE-477A-9A98-6C92C01C9050}"/>
              </a:ext>
            </a:extLst>
          </p:cNvPr>
          <p:cNvSpPr txBox="1"/>
          <p:nvPr/>
        </p:nvSpPr>
        <p:spPr>
          <a:xfrm>
            <a:off x="5180077" y="3304673"/>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a:rPr>
              <a:t>7</a:t>
            </a:r>
            <a:endParaRPr kumimoji="0" lang="nb-NO" sz="1200" b="1" i="0" u="none" strike="noStrike" kern="1200" cap="none" spc="0" normalizeH="0" baseline="0" noProof="0" dirty="0">
              <a:ln>
                <a:noFill/>
              </a:ln>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07352A8F-7DB1-4EE0-8146-93A6029ECA91}"/>
              </a:ext>
            </a:extLst>
          </p:cNvPr>
          <p:cNvSpPr txBox="1"/>
          <p:nvPr/>
        </p:nvSpPr>
        <p:spPr>
          <a:xfrm>
            <a:off x="6500341" y="4045342"/>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a:rPr>
              <a:t>8</a:t>
            </a:r>
            <a:endParaRPr kumimoji="0" lang="nb-NO" sz="1200" b="1" i="0" u="none" strike="noStrike" kern="1200" cap="none" spc="0" normalizeH="0" baseline="0" noProof="0" dirty="0">
              <a:ln>
                <a:noFill/>
              </a:ln>
              <a:effectLst/>
              <a:uLnTx/>
              <a:uFillTx/>
              <a:latin typeface="Calibri" panose="020F0502020204030204"/>
              <a:ea typeface="+mn-ea"/>
              <a:cs typeface="+mn-cs"/>
            </a:endParaRPr>
          </a:p>
        </p:txBody>
      </p:sp>
      <p:sp>
        <p:nvSpPr>
          <p:cNvPr id="15" name="TekstSylinder 14">
            <a:extLst>
              <a:ext uri="{FF2B5EF4-FFF2-40B4-BE49-F238E27FC236}">
                <a16:creationId xmlns:a16="http://schemas.microsoft.com/office/drawing/2014/main" id="{50D8143C-5531-4128-B9E6-866B2F6D32D5}"/>
              </a:ext>
            </a:extLst>
          </p:cNvPr>
          <p:cNvSpPr txBox="1"/>
          <p:nvPr/>
        </p:nvSpPr>
        <p:spPr>
          <a:xfrm>
            <a:off x="4381181" y="2004787"/>
            <a:ext cx="216487" cy="2848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latin typeface="Calibri" panose="020F0502020204030204"/>
              </a:rPr>
              <a:t>9</a:t>
            </a:r>
            <a:endParaRPr kumimoji="0" lang="nb-NO" sz="1200" b="1"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58208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a:extLst>
              <a:ext uri="{FF2B5EF4-FFF2-40B4-BE49-F238E27FC236}">
                <a16:creationId xmlns:a16="http://schemas.microsoft.com/office/drawing/2014/main" id="{48ED0212-DDE0-4C1D-A851-89C41DEB65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 b="7363"/>
          <a:stretch/>
        </p:blipFill>
        <p:spPr>
          <a:xfrm>
            <a:off x="20" y="1282"/>
            <a:ext cx="12191980" cy="6856718"/>
          </a:xfrm>
          <a:prstGeom prst="rect">
            <a:avLst/>
          </a:prstGeom>
        </p:spPr>
      </p:pic>
    </p:spTree>
    <p:extLst>
      <p:ext uri="{BB962C8B-B14F-4D97-AF65-F5344CB8AC3E}">
        <p14:creationId xmlns:p14="http://schemas.microsoft.com/office/powerpoint/2010/main" val="70439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6000">
              <a:schemeClr val="accent1">
                <a:lumMod val="95000"/>
                <a:lumOff val="5000"/>
              </a:schemeClr>
            </a:gs>
            <a:gs pos="100000">
              <a:schemeClr val="accent1">
                <a:lumMod val="60000"/>
              </a:schemeClr>
            </a:gs>
          </a:gsLst>
          <a:path path="circle">
            <a:fillToRect l="100000" t="100000"/>
          </a:path>
        </a:gradFill>
        <a:effectLst/>
      </p:bgPr>
    </p:bg>
    <p:spTree>
      <p:nvGrpSpPr>
        <p:cNvPr id="1" name=""/>
        <p:cNvGrpSpPr/>
        <p:nvPr/>
      </p:nvGrpSpPr>
      <p:grpSpPr>
        <a:xfrm>
          <a:off x="0" y="0"/>
          <a:ext cx="0" cy="0"/>
          <a:chOff x="0" y="0"/>
          <a:chExt cx="0" cy="0"/>
        </a:xfrm>
      </p:grpSpPr>
      <p:cxnSp>
        <p:nvCxnSpPr>
          <p:cNvPr id="38" name="Rett linje 37">
            <a:extLst>
              <a:ext uri="{FF2B5EF4-FFF2-40B4-BE49-F238E27FC236}">
                <a16:creationId xmlns:a16="http://schemas.microsoft.com/office/drawing/2014/main" id="{E8B917B7-5128-46B8-8835-763F8B55B4BD}"/>
              </a:ext>
            </a:extLst>
          </p:cNvPr>
          <p:cNvCxnSpPr>
            <a:cxnSpLocks/>
            <a:stCxn id="8" idx="2"/>
            <a:endCxn id="15" idx="0"/>
          </p:cNvCxnSpPr>
          <p:nvPr/>
        </p:nvCxnSpPr>
        <p:spPr>
          <a:xfrm flipH="1">
            <a:off x="3539707" y="4563372"/>
            <a:ext cx="1279011" cy="1461505"/>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D1C54A11-9BA2-4D73-8465-04FFC07EB135}"/>
              </a:ext>
            </a:extLst>
          </p:cNvPr>
          <p:cNvCxnSpPr>
            <a:cxnSpLocks/>
            <a:stCxn id="11" idx="2"/>
            <a:endCxn id="8" idx="0"/>
          </p:cNvCxnSpPr>
          <p:nvPr/>
        </p:nvCxnSpPr>
        <p:spPr>
          <a:xfrm flipH="1">
            <a:off x="4818718" y="3890342"/>
            <a:ext cx="1083489" cy="37734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1BC9BFB5-DEF9-44C2-98E5-B460E180579B}"/>
              </a:ext>
            </a:extLst>
          </p:cNvPr>
          <p:cNvCxnSpPr>
            <a:cxnSpLocks/>
            <a:stCxn id="7" idx="2"/>
            <a:endCxn id="9" idx="0"/>
          </p:cNvCxnSpPr>
          <p:nvPr/>
        </p:nvCxnSpPr>
        <p:spPr>
          <a:xfrm flipH="1">
            <a:off x="2405616" y="1625055"/>
            <a:ext cx="2384818" cy="61384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2C59"/>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2C59"/>
                </a:solidFill>
                <a:effectLst/>
                <a:uLnTx/>
                <a:uFillTx/>
                <a:latin typeface="Calibri"/>
                <a:ea typeface="+mn-ea"/>
                <a:cs typeface="+mn-cs"/>
              </a:rPr>
              <a:t>FOR EN NÅ</a:t>
            </a:r>
            <a:r>
              <a:rPr lang="nb-NO" sz="1400" dirty="0">
                <a:solidFill>
                  <a:srgbClr val="002C59"/>
                </a:solidFill>
                <a:latin typeface="Calibri"/>
              </a:rPr>
              <a:t>TID OG EN FRAMTID SOM SKAL BEGEISTRE ALLE SOM ER GLAD I STABÆK</a:t>
            </a:r>
            <a:endParaRPr kumimoji="0" lang="nb-NO" sz="1400" b="0" i="0" u="none" strike="noStrike" kern="1200" cap="none" spc="0" normalizeH="0" baseline="0" noProof="0" dirty="0">
              <a:ln>
                <a:noFill/>
              </a:ln>
              <a:solidFill>
                <a:srgbClr val="002C59"/>
              </a:solidFill>
              <a:effectLst/>
              <a:uLnTx/>
              <a:uFillTx/>
              <a:latin typeface="Calibri"/>
              <a:ea typeface="+mn-ea"/>
              <a:cs typeface="+mn-cs"/>
            </a:endParaRPr>
          </a:p>
        </p:txBody>
      </p:sp>
      <p:sp>
        <p:nvSpPr>
          <p:cNvPr id="7" name="TekstSylinder 6">
            <a:extLst>
              <a:ext uri="{FF2B5EF4-FFF2-40B4-BE49-F238E27FC236}">
                <a16:creationId xmlns:a16="http://schemas.microsoft.com/office/drawing/2014/main" id="{56F9CA12-C301-44CE-9063-DEA7265BC20A}"/>
              </a:ext>
            </a:extLst>
          </p:cNvPr>
          <p:cNvSpPr txBox="1"/>
          <p:nvPr/>
        </p:nvSpPr>
        <p:spPr>
          <a:xfrm>
            <a:off x="3439525" y="978724"/>
            <a:ext cx="2701818" cy="646331"/>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rPr>
              <a:t>KLUBB</a:t>
            </a:r>
            <a:r>
              <a:rPr lang="nb-NO" b="1" i="1" dirty="0">
                <a:solidFill>
                  <a:srgbClr val="CF9610"/>
                </a:solidFill>
                <a:latin typeface="Calibri" panose="020F0502020204030204"/>
              </a:rPr>
              <a:t>STYRT ORGANISERING/HIERAKI</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20F056A1-53B0-4081-BF0F-4C42750FAABA}"/>
              </a:ext>
            </a:extLst>
          </p:cNvPr>
          <p:cNvSpPr txBox="1"/>
          <p:nvPr/>
        </p:nvSpPr>
        <p:spPr>
          <a:xfrm>
            <a:off x="1820275" y="2238897"/>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KLUBBSTYRET</a:t>
            </a:r>
          </a:p>
        </p:txBody>
      </p:sp>
      <p:sp>
        <p:nvSpPr>
          <p:cNvPr id="10" name="TekstSylinder 9">
            <a:extLst>
              <a:ext uri="{FF2B5EF4-FFF2-40B4-BE49-F238E27FC236}">
                <a16:creationId xmlns:a16="http://schemas.microsoft.com/office/drawing/2014/main" id="{B68298BF-5502-4950-8149-D7114EEB3A79}"/>
              </a:ext>
            </a:extLst>
          </p:cNvPr>
          <p:cNvSpPr txBox="1"/>
          <p:nvPr/>
        </p:nvSpPr>
        <p:spPr>
          <a:xfrm>
            <a:off x="3201999" y="3185567"/>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DAGLIG LEDER</a:t>
            </a:r>
          </a:p>
        </p:txBody>
      </p:sp>
      <p:sp>
        <p:nvSpPr>
          <p:cNvPr id="11" name="TekstSylinder 10">
            <a:extLst>
              <a:ext uri="{FF2B5EF4-FFF2-40B4-BE49-F238E27FC236}">
                <a16:creationId xmlns:a16="http://schemas.microsoft.com/office/drawing/2014/main" id="{C5784F71-47E6-4A2B-8C91-010A9CE5D646}"/>
              </a:ext>
            </a:extLst>
          </p:cNvPr>
          <p:cNvSpPr txBox="1"/>
          <p:nvPr/>
        </p:nvSpPr>
        <p:spPr>
          <a:xfrm>
            <a:off x="5316866" y="3594654"/>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SPORTSSJEF</a:t>
            </a:r>
          </a:p>
        </p:txBody>
      </p:sp>
      <p:sp>
        <p:nvSpPr>
          <p:cNvPr id="12" name="TekstSylinder 11">
            <a:extLst>
              <a:ext uri="{FF2B5EF4-FFF2-40B4-BE49-F238E27FC236}">
                <a16:creationId xmlns:a16="http://schemas.microsoft.com/office/drawing/2014/main" id="{79044468-15A3-4207-A632-CB4CDCCD2C79}"/>
              </a:ext>
            </a:extLst>
          </p:cNvPr>
          <p:cNvSpPr txBox="1"/>
          <p:nvPr/>
        </p:nvSpPr>
        <p:spPr>
          <a:xfrm>
            <a:off x="6738352" y="2261197"/>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AS-STYRET</a:t>
            </a:r>
          </a:p>
        </p:txBody>
      </p:sp>
      <p:sp>
        <p:nvSpPr>
          <p:cNvPr id="13" name="TekstSylinder 12">
            <a:extLst>
              <a:ext uri="{FF2B5EF4-FFF2-40B4-BE49-F238E27FC236}">
                <a16:creationId xmlns:a16="http://schemas.microsoft.com/office/drawing/2014/main" id="{B6EA9DB1-E180-4995-B74E-33B83BD5886C}"/>
              </a:ext>
            </a:extLst>
          </p:cNvPr>
          <p:cNvSpPr txBox="1"/>
          <p:nvPr/>
        </p:nvSpPr>
        <p:spPr>
          <a:xfrm>
            <a:off x="6125031" y="5972923"/>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A - LAGET</a:t>
            </a:r>
          </a:p>
        </p:txBody>
      </p:sp>
      <p:sp>
        <p:nvSpPr>
          <p:cNvPr id="15" name="TekstSylinder 14">
            <a:extLst>
              <a:ext uri="{FF2B5EF4-FFF2-40B4-BE49-F238E27FC236}">
                <a16:creationId xmlns:a16="http://schemas.microsoft.com/office/drawing/2014/main" id="{4CC83ED6-D452-4C02-8F1B-B1438AB18B10}"/>
              </a:ext>
            </a:extLst>
          </p:cNvPr>
          <p:cNvSpPr txBox="1"/>
          <p:nvPr/>
        </p:nvSpPr>
        <p:spPr>
          <a:xfrm>
            <a:off x="2954366" y="6024877"/>
            <a:ext cx="1170682" cy="295688"/>
          </a:xfrm>
          <a:prstGeom prst="rect">
            <a:avLst/>
          </a:prstGeom>
          <a:solidFill>
            <a:srgbClr val="002C59"/>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AKADEMIET</a:t>
            </a:r>
          </a:p>
        </p:txBody>
      </p:sp>
      <p:cxnSp>
        <p:nvCxnSpPr>
          <p:cNvPr id="16" name="Rett linje 15">
            <a:extLst>
              <a:ext uri="{FF2B5EF4-FFF2-40B4-BE49-F238E27FC236}">
                <a16:creationId xmlns:a16="http://schemas.microsoft.com/office/drawing/2014/main" id="{ADFB8F10-6938-4B9C-9AA1-D430750DF491}"/>
              </a:ext>
            </a:extLst>
          </p:cNvPr>
          <p:cNvCxnSpPr>
            <a:cxnSpLocks/>
            <a:stCxn id="7" idx="2"/>
            <a:endCxn id="12" idx="0"/>
          </p:cNvCxnSpPr>
          <p:nvPr/>
        </p:nvCxnSpPr>
        <p:spPr>
          <a:xfrm>
            <a:off x="4790434" y="1625055"/>
            <a:ext cx="2533259" cy="63614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9F65322-EF56-4BAE-87E8-FE9A0F3563A6}"/>
              </a:ext>
            </a:extLst>
          </p:cNvPr>
          <p:cNvCxnSpPr>
            <a:cxnSpLocks/>
            <a:stCxn id="12" idx="2"/>
            <a:endCxn id="10" idx="0"/>
          </p:cNvCxnSpPr>
          <p:nvPr/>
        </p:nvCxnSpPr>
        <p:spPr>
          <a:xfrm flipH="1">
            <a:off x="3787340" y="2556885"/>
            <a:ext cx="3536353" cy="62868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19E503E1-29BA-4C93-AABD-AAEC47BB2531}"/>
              </a:ext>
            </a:extLst>
          </p:cNvPr>
          <p:cNvCxnSpPr>
            <a:cxnSpLocks/>
            <a:stCxn id="10" idx="0"/>
            <a:endCxn id="9" idx="2"/>
          </p:cNvCxnSpPr>
          <p:nvPr/>
        </p:nvCxnSpPr>
        <p:spPr>
          <a:xfrm flipH="1" flipV="1">
            <a:off x="2405616" y="2534585"/>
            <a:ext cx="1381724" cy="65098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591F1450-9565-4431-95D6-6C7BFE063F64}"/>
              </a:ext>
            </a:extLst>
          </p:cNvPr>
          <p:cNvCxnSpPr>
            <a:cxnSpLocks/>
            <a:stCxn id="11" idx="1"/>
            <a:endCxn id="10" idx="3"/>
          </p:cNvCxnSpPr>
          <p:nvPr/>
        </p:nvCxnSpPr>
        <p:spPr>
          <a:xfrm flipH="1" flipV="1">
            <a:off x="4372681" y="3333411"/>
            <a:ext cx="944185" cy="409087"/>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27F4D01-E864-4C99-9B88-BFD83B64D32C}"/>
              </a:ext>
            </a:extLst>
          </p:cNvPr>
          <p:cNvCxnSpPr>
            <a:cxnSpLocks/>
            <a:stCxn id="11" idx="2"/>
            <a:endCxn id="13" idx="0"/>
          </p:cNvCxnSpPr>
          <p:nvPr/>
        </p:nvCxnSpPr>
        <p:spPr>
          <a:xfrm>
            <a:off x="5902207" y="3890342"/>
            <a:ext cx="808165" cy="2082581"/>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5FB2E116-FFCF-4E73-A0AB-D6D36CC9C4B6}"/>
              </a:ext>
            </a:extLst>
          </p:cNvPr>
          <p:cNvCxnSpPr>
            <a:cxnSpLocks/>
            <a:stCxn id="8" idx="2"/>
            <a:endCxn id="13" idx="0"/>
          </p:cNvCxnSpPr>
          <p:nvPr/>
        </p:nvCxnSpPr>
        <p:spPr>
          <a:xfrm>
            <a:off x="4818718" y="4563372"/>
            <a:ext cx="1891654" cy="1409551"/>
          </a:xfrm>
          <a:prstGeom prst="line">
            <a:avLst/>
          </a:prstGeom>
          <a:ln w="1270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42" name="TekstSylinder 41">
            <a:extLst>
              <a:ext uri="{FF2B5EF4-FFF2-40B4-BE49-F238E27FC236}">
                <a16:creationId xmlns:a16="http://schemas.microsoft.com/office/drawing/2014/main" id="{764E88FD-E92A-43AA-98E3-90E74631CF99}"/>
              </a:ext>
            </a:extLst>
          </p:cNvPr>
          <p:cNvSpPr txBox="1"/>
          <p:nvPr/>
        </p:nvSpPr>
        <p:spPr>
          <a:xfrm>
            <a:off x="9773097" y="3764881"/>
            <a:ext cx="1956525" cy="1827314"/>
          </a:xfrm>
          <a:prstGeom prst="rect">
            <a:avLst/>
          </a:prstGeom>
          <a:solidFill>
            <a:srgbClr val="002C59">
              <a:alpha val="78000"/>
            </a:srgbClr>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dirty="0">
                <a:solidFill>
                  <a:schemeClr val="bg1"/>
                </a:solidFill>
                <a:latin typeface="Calibri" panose="020F0502020204030204"/>
              </a:rPr>
              <a:t>KOMPETANSEGRUPPEN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FAGSJEF</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HOVEDTRENER G19</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HOVEDTRENER G15</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HOVEDTRENER G14</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HOVEDTRENER G13</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TRENERUTVIKLER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p:txBody>
      </p:sp>
      <p:sp>
        <p:nvSpPr>
          <p:cNvPr id="43" name="TekstSylinder 42">
            <a:extLst>
              <a:ext uri="{FF2B5EF4-FFF2-40B4-BE49-F238E27FC236}">
                <a16:creationId xmlns:a16="http://schemas.microsoft.com/office/drawing/2014/main" id="{18EF0DF2-A7BB-4E80-B78D-04979D1CA93C}"/>
              </a:ext>
            </a:extLst>
          </p:cNvPr>
          <p:cNvSpPr txBox="1"/>
          <p:nvPr/>
        </p:nvSpPr>
        <p:spPr>
          <a:xfrm>
            <a:off x="9768182" y="1265806"/>
            <a:ext cx="1956525" cy="1827314"/>
          </a:xfrm>
          <a:prstGeom prst="rect">
            <a:avLst/>
          </a:prstGeom>
          <a:solidFill>
            <a:srgbClr val="002C59">
              <a:alpha val="78000"/>
            </a:srgbClr>
          </a:solidFill>
          <a:ln>
            <a:solidFill>
              <a:schemeClr val="accent5">
                <a:lumMod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dirty="0">
                <a:solidFill>
                  <a:schemeClr val="bg1"/>
                </a:solidFill>
                <a:latin typeface="Calibri" panose="020F0502020204030204"/>
              </a:rPr>
              <a:t>TEKNISK HJERTE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SPORTSSJEF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FAGSJEF</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HOVEDTRENER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DAGLIG LEDER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SPORTSLIG KOORDINATOR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900" b="1" dirty="0">
                <a:solidFill>
                  <a:schemeClr val="bg1"/>
                </a:solidFill>
                <a:latin typeface="Calibri" panose="020F0502020204030204"/>
              </a:rPr>
              <a:t>FLERE VED BEHOV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b="1" dirty="0">
              <a:solidFill>
                <a:schemeClr val="bg1"/>
              </a:solidFill>
              <a:latin typeface="Calibri" panose="020F0502020204030204"/>
            </a:endParaRPr>
          </a:p>
        </p:txBody>
      </p:sp>
      <p:sp>
        <p:nvSpPr>
          <p:cNvPr id="8" name="TekstSylinder 7">
            <a:extLst>
              <a:ext uri="{FF2B5EF4-FFF2-40B4-BE49-F238E27FC236}">
                <a16:creationId xmlns:a16="http://schemas.microsoft.com/office/drawing/2014/main" id="{32AB7A3D-3D28-43F4-947B-8A7892F753F8}"/>
              </a:ext>
            </a:extLst>
          </p:cNvPr>
          <p:cNvSpPr txBox="1"/>
          <p:nvPr/>
        </p:nvSpPr>
        <p:spPr>
          <a:xfrm>
            <a:off x="4005503" y="4267684"/>
            <a:ext cx="1626430" cy="295688"/>
          </a:xfrm>
          <a:prstGeom prst="rect">
            <a:avLst/>
          </a:prstGeom>
          <a:solidFill>
            <a:srgbClr val="002C59"/>
          </a:solidFill>
          <a:ln>
            <a:solidFill>
              <a:srgbClr val="CF961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chemeClr val="bg1"/>
                </a:solidFill>
                <a:effectLst/>
                <a:uLnTx/>
                <a:uFillTx/>
                <a:latin typeface="Calibri" panose="020F0502020204030204"/>
                <a:ea typeface="+mn-ea"/>
                <a:cs typeface="+mn-cs"/>
              </a:rPr>
              <a:t>FAGSJEF STABÆK</a:t>
            </a:r>
          </a:p>
        </p:txBody>
      </p:sp>
      <p:sp>
        <p:nvSpPr>
          <p:cNvPr id="48" name="TekstSylinder 47">
            <a:extLst>
              <a:ext uri="{FF2B5EF4-FFF2-40B4-BE49-F238E27FC236}">
                <a16:creationId xmlns:a16="http://schemas.microsoft.com/office/drawing/2014/main" id="{0CE87273-97BA-41F1-B99A-F5A336C8C276}"/>
              </a:ext>
            </a:extLst>
          </p:cNvPr>
          <p:cNvSpPr txBox="1"/>
          <p:nvPr/>
        </p:nvSpPr>
        <p:spPr>
          <a:xfrm>
            <a:off x="9773096" y="3479280"/>
            <a:ext cx="195652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2C59"/>
                </a:solidFill>
                <a:effectLst/>
                <a:uLnTx/>
                <a:uFillTx/>
                <a:latin typeface="Calibri" panose="020F0502020204030204"/>
                <a:ea typeface="+mn-ea"/>
                <a:cs typeface="+mn-cs"/>
              </a:rPr>
              <a:t>LEDER-GRUPPE AKADEMI</a:t>
            </a:r>
          </a:p>
        </p:txBody>
      </p:sp>
      <p:sp>
        <p:nvSpPr>
          <p:cNvPr id="49" name="TekstSylinder 48">
            <a:extLst>
              <a:ext uri="{FF2B5EF4-FFF2-40B4-BE49-F238E27FC236}">
                <a16:creationId xmlns:a16="http://schemas.microsoft.com/office/drawing/2014/main" id="{FFBA5DD2-EDFD-428E-B185-D8FFB4CFFE42}"/>
              </a:ext>
            </a:extLst>
          </p:cNvPr>
          <p:cNvSpPr txBox="1"/>
          <p:nvPr/>
        </p:nvSpPr>
        <p:spPr>
          <a:xfrm>
            <a:off x="9630026" y="972270"/>
            <a:ext cx="223283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2C59"/>
                </a:solidFill>
                <a:effectLst/>
                <a:uLnTx/>
                <a:uFillTx/>
                <a:latin typeface="Calibri" panose="020F0502020204030204"/>
                <a:ea typeface="+mn-ea"/>
                <a:cs typeface="+mn-cs"/>
              </a:rPr>
              <a:t>LEDER-GRUPPE SPORT HERRER</a:t>
            </a:r>
          </a:p>
        </p:txBody>
      </p:sp>
    </p:spTree>
    <p:extLst>
      <p:ext uri="{BB962C8B-B14F-4D97-AF65-F5344CB8AC3E}">
        <p14:creationId xmlns:p14="http://schemas.microsoft.com/office/powerpoint/2010/main" val="26622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1234649"/>
            <a:ext cx="609414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schemeClr val="bg1"/>
                </a:solidFill>
                <a:effectLst/>
                <a:uLnTx/>
                <a:uFillTx/>
                <a:latin typeface="Calibri"/>
                <a:ea typeface="+mn-ea"/>
                <a:cs typeface="+mn-cs"/>
              </a:rPr>
              <a:t>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p:txBody>
      </p:sp>
      <p:sp>
        <p:nvSpPr>
          <p:cNvPr id="9" name="TekstSylinder 8">
            <a:extLst>
              <a:ext uri="{FF2B5EF4-FFF2-40B4-BE49-F238E27FC236}">
                <a16:creationId xmlns:a16="http://schemas.microsoft.com/office/drawing/2014/main" id="{44241719-BFA6-485E-9F79-113DD8CDA3BE}"/>
              </a:ext>
            </a:extLst>
          </p:cNvPr>
          <p:cNvSpPr txBox="1"/>
          <p:nvPr/>
        </p:nvSpPr>
        <p:spPr>
          <a:xfrm>
            <a:off x="5006936" y="1841040"/>
            <a:ext cx="3135258" cy="400110"/>
          </a:xfrm>
          <a:prstGeom prst="rect">
            <a:avLst/>
          </a:prstGeom>
          <a:noFill/>
        </p:spPr>
        <p:txBody>
          <a:bodyPr wrap="square">
            <a:spAutoFit/>
          </a:bodyPr>
          <a:lstStyle/>
          <a:p>
            <a:r>
              <a:rPr lang="nb-NO" sz="2000" dirty="0">
                <a:solidFill>
                  <a:schemeClr val="bg1"/>
                </a:solidFill>
              </a:rPr>
              <a:t>VEIEN TIL EUROPA</a:t>
            </a:r>
          </a:p>
        </p:txBody>
      </p:sp>
      <p:pic>
        <p:nvPicPr>
          <p:cNvPr id="12" name="Bilde 11">
            <a:extLst>
              <a:ext uri="{FF2B5EF4-FFF2-40B4-BE49-F238E27FC236}">
                <a16:creationId xmlns:a16="http://schemas.microsoft.com/office/drawing/2014/main" id="{A6EA8599-AC21-468C-BE93-550BEDB3773F}"/>
              </a:ext>
            </a:extLst>
          </p:cNvPr>
          <p:cNvPicPr>
            <a:picLocks noChangeAspect="1"/>
          </p:cNvPicPr>
          <p:nvPr/>
        </p:nvPicPr>
        <p:blipFill>
          <a:blip r:embed="rId3"/>
          <a:stretch>
            <a:fillRect/>
          </a:stretch>
        </p:blipFill>
        <p:spPr>
          <a:xfrm rot="16200000">
            <a:off x="5355481" y="2072425"/>
            <a:ext cx="1295238" cy="1761905"/>
          </a:xfrm>
          <a:prstGeom prst="rect">
            <a:avLst/>
          </a:prstGeom>
          <a:effectLst>
            <a:softEdge rad="266700"/>
          </a:effectLst>
        </p:spPr>
      </p:pic>
      <p:pic>
        <p:nvPicPr>
          <p:cNvPr id="13" name="Bilde 12">
            <a:extLst>
              <a:ext uri="{FF2B5EF4-FFF2-40B4-BE49-F238E27FC236}">
                <a16:creationId xmlns:a16="http://schemas.microsoft.com/office/drawing/2014/main" id="{A2CB961D-5AF8-4D13-A55A-C3D993A44585}"/>
              </a:ext>
            </a:extLst>
          </p:cNvPr>
          <p:cNvPicPr>
            <a:picLocks noChangeAspect="1"/>
          </p:cNvPicPr>
          <p:nvPr/>
        </p:nvPicPr>
        <p:blipFill>
          <a:blip r:embed="rId4"/>
          <a:stretch>
            <a:fillRect/>
          </a:stretch>
        </p:blipFill>
        <p:spPr>
          <a:xfrm>
            <a:off x="5775713" y="2650199"/>
            <a:ext cx="1200537" cy="1211258"/>
          </a:xfrm>
          <a:prstGeom prst="rect">
            <a:avLst/>
          </a:prstGeom>
          <a:effectLst>
            <a:softEdge rad="317500"/>
          </a:effectLst>
        </p:spPr>
      </p:pic>
      <p:pic>
        <p:nvPicPr>
          <p:cNvPr id="14" name="Bilde 13">
            <a:hlinkClick r:id="" action="ppaction://noaction"/>
            <a:extLst>
              <a:ext uri="{FF2B5EF4-FFF2-40B4-BE49-F238E27FC236}">
                <a16:creationId xmlns:a16="http://schemas.microsoft.com/office/drawing/2014/main" id="{4DAD4769-E975-482C-A6E6-1618FD9C79C3}"/>
              </a:ext>
            </a:extLst>
          </p:cNvPr>
          <p:cNvPicPr>
            <a:picLocks noChangeAspect="1"/>
          </p:cNvPicPr>
          <p:nvPr/>
        </p:nvPicPr>
        <p:blipFill>
          <a:blip r:embed="rId5"/>
          <a:stretch>
            <a:fillRect/>
          </a:stretch>
        </p:blipFill>
        <p:spPr>
          <a:xfrm>
            <a:off x="5622179" y="2946321"/>
            <a:ext cx="732267" cy="732267"/>
          </a:xfrm>
          <a:prstGeom prst="rect">
            <a:avLst/>
          </a:prstGeom>
          <a:effectLst>
            <a:softEdge rad="63500"/>
          </a:effectLst>
        </p:spPr>
      </p:pic>
      <p:pic>
        <p:nvPicPr>
          <p:cNvPr id="15" name="Bilde 14">
            <a:extLst>
              <a:ext uri="{FF2B5EF4-FFF2-40B4-BE49-F238E27FC236}">
                <a16:creationId xmlns:a16="http://schemas.microsoft.com/office/drawing/2014/main" id="{539C09F4-DCA1-487C-B4C5-A1551D3FF6A0}"/>
              </a:ext>
            </a:extLst>
          </p:cNvPr>
          <p:cNvPicPr>
            <a:picLocks noChangeAspect="1"/>
          </p:cNvPicPr>
          <p:nvPr/>
        </p:nvPicPr>
        <p:blipFill>
          <a:blip r:embed="rId6"/>
          <a:stretch>
            <a:fillRect/>
          </a:stretch>
        </p:blipFill>
        <p:spPr>
          <a:xfrm>
            <a:off x="5172075" y="2939447"/>
            <a:ext cx="923925" cy="885825"/>
          </a:xfrm>
          <a:prstGeom prst="rect">
            <a:avLst/>
          </a:prstGeom>
          <a:effectLst>
            <a:softEdge rad="215900"/>
          </a:effectLst>
        </p:spPr>
      </p:pic>
      <p:sp>
        <p:nvSpPr>
          <p:cNvPr id="22" name="TekstSylinder 21">
            <a:extLst>
              <a:ext uri="{FF2B5EF4-FFF2-40B4-BE49-F238E27FC236}">
                <a16:creationId xmlns:a16="http://schemas.microsoft.com/office/drawing/2014/main" id="{6D5D47A4-A269-4EA1-AB88-7C555FE6E78B}"/>
              </a:ext>
            </a:extLst>
          </p:cNvPr>
          <p:cNvSpPr txBox="1"/>
          <p:nvPr/>
        </p:nvSpPr>
        <p:spPr>
          <a:xfrm>
            <a:off x="4745091" y="4114520"/>
            <a:ext cx="2701818" cy="1754326"/>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VÅRE IDENTITETS MÅL</a:t>
            </a:r>
          </a:p>
          <a:p>
            <a:pPr algn="ctr"/>
            <a:endParaRPr lang="nb-NO" sz="1200" b="1" i="1" dirty="0">
              <a:solidFill>
                <a:schemeClr val="bg1"/>
              </a:solidFill>
              <a:latin typeface="Calibri" panose="020F0502020204030204" pitchFamily="34" charset="0"/>
              <a:ea typeface="Calibri" panose="020F0502020204030204" pitchFamily="34" charset="0"/>
            </a:endParaRPr>
          </a:p>
          <a:p>
            <a:pPr algn="ctr"/>
            <a:r>
              <a:rPr lang="nb-NO" sz="1200" b="1" i="1" dirty="0">
                <a:solidFill>
                  <a:schemeClr val="bg1"/>
                </a:solidFill>
                <a:latin typeface="Calibri" panose="020F0502020204030204" pitchFamily="34" charset="0"/>
                <a:ea typeface="Calibri" panose="020F0502020204030204" pitchFamily="34" charset="0"/>
              </a:rPr>
              <a:t>Possession </a:t>
            </a:r>
            <a:r>
              <a:rPr lang="nb-NO" sz="1200" b="1" i="1" dirty="0">
                <a:solidFill>
                  <a:srgbClr val="CF9610"/>
                </a:solidFill>
                <a:latin typeface="Calibri" panose="020F0502020204030204" pitchFamily="34" charset="0"/>
                <a:ea typeface="Calibri" panose="020F0502020204030204" pitchFamily="34" charset="0"/>
              </a:rPr>
              <a:t>62,5%</a:t>
            </a:r>
            <a:r>
              <a:rPr lang="nb-NO" sz="1200" b="1" i="1" dirty="0">
                <a:solidFill>
                  <a:schemeClr val="bg1"/>
                </a:solidFill>
                <a:latin typeface="Calibri" panose="020F0502020204030204" pitchFamily="34" charset="0"/>
                <a:ea typeface="Calibri" panose="020F0502020204030204" pitchFamily="34" charset="0"/>
              </a:rPr>
              <a:t> - </a:t>
            </a:r>
            <a:r>
              <a:rPr lang="nb-NO" sz="1200" b="1" i="1" dirty="0">
                <a:solidFill>
                  <a:srgbClr val="FF0000"/>
                </a:solidFill>
                <a:latin typeface="Calibri" panose="020F0502020204030204" pitchFamily="34" charset="0"/>
                <a:ea typeface="Calibri" panose="020F0502020204030204" pitchFamily="34" charset="0"/>
              </a:rPr>
              <a:t>42,5%</a:t>
            </a:r>
          </a:p>
          <a:p>
            <a:pPr algn="ctr"/>
            <a:r>
              <a:rPr lang="nb-NO" sz="1200" b="1" i="1" dirty="0">
                <a:solidFill>
                  <a:schemeClr val="bg1"/>
                </a:solidFill>
                <a:latin typeface="Calibri" panose="020F0502020204030204" pitchFamily="34" charset="0"/>
                <a:ea typeface="Calibri" panose="020F0502020204030204" pitchFamily="34" charset="0"/>
              </a:rPr>
              <a:t>Antall pasninger:  640</a:t>
            </a:r>
          </a:p>
          <a:p>
            <a:pPr algn="ctr"/>
            <a:r>
              <a:rPr lang="nb-NO" sz="1200" b="1" i="1" dirty="0">
                <a:solidFill>
                  <a:schemeClr val="bg1"/>
                </a:solidFill>
                <a:latin typeface="Calibri" panose="020F0502020204030204" pitchFamily="34" charset="0"/>
                <a:ea typeface="Calibri" panose="020F0502020204030204" pitchFamily="34" charset="0"/>
              </a:rPr>
              <a:t>Avslutninger mot mål </a:t>
            </a:r>
            <a:r>
              <a:rPr lang="nb-NO" sz="1200" b="1" i="1" dirty="0">
                <a:solidFill>
                  <a:srgbClr val="CF9610"/>
                </a:solidFill>
                <a:latin typeface="Calibri" panose="020F0502020204030204" pitchFamily="34" charset="0"/>
                <a:ea typeface="Calibri" panose="020F0502020204030204" pitchFamily="34" charset="0"/>
              </a:rPr>
              <a:t>17 </a:t>
            </a:r>
            <a:r>
              <a:rPr lang="nb-NO" sz="1200" b="1" i="1" dirty="0">
                <a:solidFill>
                  <a:schemeClr val="bg1"/>
                </a:solidFill>
                <a:latin typeface="Calibri" panose="020F0502020204030204" pitchFamily="34" charset="0"/>
                <a:ea typeface="Calibri" panose="020F0502020204030204" pitchFamily="34" charset="0"/>
              </a:rPr>
              <a:t>- </a:t>
            </a:r>
            <a:r>
              <a:rPr lang="nb-NO" sz="1200" b="1" i="1" dirty="0">
                <a:solidFill>
                  <a:srgbClr val="FF0000"/>
                </a:solidFill>
                <a:latin typeface="Calibri" panose="020F0502020204030204" pitchFamily="34" charset="0"/>
                <a:ea typeface="Calibri" panose="020F0502020204030204" pitchFamily="34" charset="0"/>
              </a:rPr>
              <a:t>7</a:t>
            </a:r>
          </a:p>
          <a:p>
            <a:pPr algn="ctr"/>
            <a:r>
              <a:rPr lang="nb-NO" sz="1200" b="1" i="1" dirty="0">
                <a:solidFill>
                  <a:schemeClr val="bg1"/>
                </a:solidFill>
                <a:latin typeface="Calibri" panose="020F0502020204030204" pitchFamily="34" charset="0"/>
                <a:ea typeface="Calibri" panose="020F0502020204030204" pitchFamily="34" charset="0"/>
              </a:rPr>
              <a:t>Ballerobringer siste 1/3: </a:t>
            </a:r>
            <a:r>
              <a:rPr lang="nb-NO" sz="1200" b="1" i="1" dirty="0">
                <a:solidFill>
                  <a:srgbClr val="CF9610"/>
                </a:solidFill>
                <a:latin typeface="Calibri" panose="020F0502020204030204" pitchFamily="34" charset="0"/>
                <a:ea typeface="Calibri" panose="020F0502020204030204" pitchFamily="34" charset="0"/>
              </a:rPr>
              <a:t>18</a:t>
            </a:r>
          </a:p>
          <a:p>
            <a:pPr algn="ctr"/>
            <a:r>
              <a:rPr lang="nb-NO" sz="1200" b="1" i="1" dirty="0">
                <a:solidFill>
                  <a:schemeClr val="bg1"/>
                </a:solidFill>
                <a:effectLst/>
                <a:latin typeface="Calibri" panose="020F0502020204030204" pitchFamily="34" charset="0"/>
                <a:ea typeface="Calibri" panose="020F0502020204030204" pitchFamily="34" charset="0"/>
              </a:rPr>
              <a:t>Mål: </a:t>
            </a:r>
            <a:r>
              <a:rPr lang="nb-NO" sz="1200" b="1" i="1" dirty="0">
                <a:solidFill>
                  <a:srgbClr val="CF9610"/>
                </a:solidFill>
                <a:effectLst/>
                <a:latin typeface="Calibri" panose="020F0502020204030204" pitchFamily="34" charset="0"/>
                <a:ea typeface="Calibri" panose="020F0502020204030204" pitchFamily="34" charset="0"/>
              </a:rPr>
              <a:t>2 </a:t>
            </a:r>
            <a:r>
              <a:rPr lang="nb-NO" sz="1200" b="1" i="1" dirty="0">
                <a:solidFill>
                  <a:schemeClr val="bg1"/>
                </a:solidFill>
                <a:effectLst/>
                <a:latin typeface="Calibri" panose="020F0502020204030204" pitchFamily="34" charset="0"/>
                <a:ea typeface="Calibri" panose="020F0502020204030204" pitchFamily="34" charset="0"/>
              </a:rPr>
              <a:t>–</a:t>
            </a:r>
            <a:r>
              <a:rPr lang="nb-NO" sz="1200" b="1" i="1" dirty="0">
                <a:solidFill>
                  <a:srgbClr val="CF9610"/>
                </a:solidFill>
                <a:effectLst/>
                <a:latin typeface="Calibri" panose="020F0502020204030204" pitchFamily="34" charset="0"/>
                <a:ea typeface="Calibri" panose="020F0502020204030204" pitchFamily="34" charset="0"/>
              </a:rPr>
              <a:t> </a:t>
            </a:r>
            <a:r>
              <a:rPr lang="nb-NO" sz="1200" b="1" i="1" dirty="0">
                <a:solidFill>
                  <a:srgbClr val="FF0000"/>
                </a:solidFill>
                <a:effectLst/>
                <a:latin typeface="Calibri" panose="020F0502020204030204" pitchFamily="34" charset="0"/>
                <a:ea typeface="Calibri" panose="020F0502020204030204" pitchFamily="34" charset="0"/>
              </a:rPr>
              <a:t>1</a:t>
            </a:r>
            <a:endParaRPr lang="nb-NO" sz="1200" b="1" i="1" dirty="0">
              <a:solidFill>
                <a:srgbClr val="FF0000"/>
              </a:solidFill>
              <a:latin typeface="Calibri" panose="020F0502020204030204" pitchFamily="34" charset="0"/>
              <a:ea typeface="Calibri" panose="020F0502020204030204" pitchFamily="34" charset="0"/>
            </a:endParaRPr>
          </a:p>
          <a:p>
            <a:pPr algn="ctr"/>
            <a:r>
              <a:rPr lang="nb-NO" sz="1200" b="1" i="1" dirty="0">
                <a:solidFill>
                  <a:schemeClr val="bg1"/>
                </a:solidFill>
                <a:effectLst/>
                <a:latin typeface="Calibri" panose="020F0502020204030204" pitchFamily="34" charset="0"/>
                <a:ea typeface="Calibri" panose="020F0502020204030204" pitchFamily="34" charset="0"/>
              </a:rPr>
              <a:t>Dødball truende: </a:t>
            </a:r>
            <a:r>
              <a:rPr lang="nb-NO" sz="1200" b="1" i="1" dirty="0">
                <a:solidFill>
                  <a:srgbClr val="CF9610"/>
                </a:solidFill>
                <a:latin typeface="Calibri" panose="020F0502020204030204" pitchFamily="34" charset="0"/>
                <a:ea typeface="Calibri" panose="020F0502020204030204" pitchFamily="34" charset="0"/>
              </a:rPr>
              <a:t>0,7 </a:t>
            </a:r>
            <a:r>
              <a:rPr lang="nb-NO" sz="1200" b="1" i="1" dirty="0">
                <a:solidFill>
                  <a:schemeClr val="bg1"/>
                </a:solidFill>
                <a:latin typeface="Calibri" panose="020F0502020204030204" pitchFamily="34" charset="0"/>
                <a:ea typeface="Calibri" panose="020F0502020204030204" pitchFamily="34" charset="0"/>
              </a:rPr>
              <a:t>–</a:t>
            </a:r>
            <a:r>
              <a:rPr lang="nb-NO" sz="1200" b="1" i="1" dirty="0">
                <a:solidFill>
                  <a:srgbClr val="CF9610"/>
                </a:solidFill>
                <a:latin typeface="Calibri" panose="020F0502020204030204" pitchFamily="34" charset="0"/>
                <a:ea typeface="Calibri" panose="020F0502020204030204" pitchFamily="34" charset="0"/>
              </a:rPr>
              <a:t> </a:t>
            </a:r>
            <a:r>
              <a:rPr lang="nb-NO" sz="1200" b="1" i="1" dirty="0">
                <a:solidFill>
                  <a:srgbClr val="FF0000"/>
                </a:solidFill>
                <a:latin typeface="Calibri" panose="020F0502020204030204" pitchFamily="34" charset="0"/>
                <a:ea typeface="Calibri" panose="020F0502020204030204" pitchFamily="34" charset="0"/>
              </a:rPr>
              <a:t>0,2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11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6000">
              <a:schemeClr val="accent1">
                <a:lumMod val="95000"/>
                <a:lumOff val="5000"/>
              </a:schemeClr>
            </a:gs>
            <a:gs pos="100000">
              <a:schemeClr val="accent1">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81" name="Rett linje 80">
            <a:extLst>
              <a:ext uri="{FF2B5EF4-FFF2-40B4-BE49-F238E27FC236}">
                <a16:creationId xmlns:a16="http://schemas.microsoft.com/office/drawing/2014/main" id="{9B0A2395-5886-47F6-87B4-2AD4FE07E9F5}"/>
              </a:ext>
            </a:extLst>
          </p:cNvPr>
          <p:cNvCxnSpPr>
            <a:cxnSpLocks/>
            <a:stCxn id="59" idx="0"/>
            <a:endCxn id="33" idx="2"/>
          </p:cNvCxnSpPr>
          <p:nvPr/>
        </p:nvCxnSpPr>
        <p:spPr>
          <a:xfrm flipV="1">
            <a:off x="9071588" y="4637360"/>
            <a:ext cx="1644733" cy="475310"/>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1F173658-A2E7-44E2-A21E-F640F3A33F34}"/>
              </a:ext>
            </a:extLst>
          </p:cNvPr>
          <p:cNvCxnSpPr>
            <a:cxnSpLocks/>
            <a:stCxn id="32" idx="2"/>
            <a:endCxn id="59" idx="0"/>
          </p:cNvCxnSpPr>
          <p:nvPr/>
        </p:nvCxnSpPr>
        <p:spPr>
          <a:xfrm>
            <a:off x="7273123" y="4641757"/>
            <a:ext cx="1798465" cy="470913"/>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DDF75FB7-DE38-40AF-8637-30B09768F03F}"/>
              </a:ext>
            </a:extLst>
          </p:cNvPr>
          <p:cNvCxnSpPr>
            <a:cxnSpLocks/>
            <a:stCxn id="32" idx="3"/>
            <a:endCxn id="33" idx="1"/>
          </p:cNvCxnSpPr>
          <p:nvPr/>
        </p:nvCxnSpPr>
        <p:spPr>
          <a:xfrm flipV="1">
            <a:off x="8624032" y="3864952"/>
            <a:ext cx="741380" cy="74"/>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628830E7-F772-4181-A77F-70569D9F645D}"/>
              </a:ext>
            </a:extLst>
          </p:cNvPr>
          <p:cNvSpPr txBox="1"/>
          <p:nvPr/>
        </p:nvSpPr>
        <p:spPr>
          <a:xfrm>
            <a:off x="606965" y="1228210"/>
            <a:ext cx="4253501" cy="4278094"/>
          </a:xfrm>
          <a:prstGeom prst="rect">
            <a:avLst/>
          </a:prstGeom>
          <a:solidFill>
            <a:srgbClr val="002C59"/>
          </a:solidFill>
          <a:ln w="12700">
            <a:solidFill>
              <a:srgbClr val="CF9610"/>
            </a:solid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nb-NO" sz="3200" b="1" i="1" dirty="0">
                <a:solidFill>
                  <a:srgbClr val="CF9610"/>
                </a:solidFill>
                <a:latin typeface="Calibri" panose="020F0502020204030204"/>
              </a:rPr>
              <a:t>Felles Forståelse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dirty="0">
                <a:solidFill>
                  <a:schemeClr val="bg1"/>
                </a:solidFill>
                <a:latin typeface="Calibri" panose="020F0502020204030204"/>
              </a:rPr>
              <a:t>Vi enes om noe, det styrer våre valg, og vi ansetter profiler som passer vår forståelse. </a:t>
            </a:r>
            <a:endParaRPr kumimoji="0" lang="nb-NO" sz="160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kumimoji="0" lang="nb-NO" sz="160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nb-NO" sz="1600" u="none" strike="noStrike" kern="1200" cap="none" spc="0" normalizeH="0" baseline="0" noProof="0" dirty="0">
                <a:ln>
                  <a:noFill/>
                </a:ln>
                <a:solidFill>
                  <a:schemeClr val="bg1"/>
                </a:solidFill>
                <a:effectLst/>
                <a:uLnTx/>
                <a:uFillTx/>
                <a:latin typeface="Calibri" panose="020F0502020204030204"/>
                <a:ea typeface="+mn-ea"/>
                <a:cs typeface="+mn-cs"/>
              </a:rPr>
              <a:t>En forankret sportsplan hos Sportsjef, Daglig leder, Utviklingssjef, Hovedtrener</a:t>
            </a:r>
            <a:r>
              <a:rPr lang="nb-NO" sz="1600" dirty="0">
                <a:solidFill>
                  <a:schemeClr val="bg1"/>
                </a:solidFill>
                <a:latin typeface="Calibri" panose="020F0502020204030204"/>
              </a:rPr>
              <a:t>, Styret, som deles med Supportene. </a:t>
            </a:r>
            <a:endParaRPr kumimoji="0" lang="nb-NO" sz="160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dirty="0">
              <a:solidFill>
                <a:schemeClr val="bg1"/>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600" dirty="0">
                <a:solidFill>
                  <a:schemeClr val="bg1"/>
                </a:solidFill>
                <a:latin typeface="Calibri" panose="020F0502020204030204"/>
              </a:rPr>
              <a:t>En sportsplan vi er ansvarlig for å følge, og som vi blir målt på og måler oss selv med</a:t>
            </a:r>
            <a:r>
              <a:rPr lang="nb-NO" sz="1600" dirty="0">
                <a:solidFill>
                  <a:srgbClr val="CF9610"/>
                </a:solidFill>
                <a:latin typeface="Calibri" panose="020F0502020204030204"/>
              </a:rPr>
              <a:t>.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600" b="1" i="1" dirty="0">
              <a:solidFill>
                <a:srgbClr val="CF9610"/>
              </a:solidFill>
              <a:latin typeface="Calibri" panose="020F0502020204030204"/>
            </a:endParaRPr>
          </a:p>
          <a:p>
            <a:pPr algn="ctr">
              <a:defRPr/>
            </a:pPr>
            <a:r>
              <a:rPr lang="nb-NO" sz="3200" b="1" i="1" dirty="0">
                <a:solidFill>
                  <a:srgbClr val="CF9610"/>
                </a:solidFill>
                <a:latin typeface="Calibri" panose="020F0502020204030204"/>
              </a:rPr>
              <a:t>Alltid Uansett</a:t>
            </a:r>
          </a:p>
        </p:txBody>
      </p:sp>
      <p:sp>
        <p:nvSpPr>
          <p:cNvPr id="68" name="TekstSylinder 67">
            <a:extLst>
              <a:ext uri="{FF2B5EF4-FFF2-40B4-BE49-F238E27FC236}">
                <a16:creationId xmlns:a16="http://schemas.microsoft.com/office/drawing/2014/main" id="{6B44E4EB-5B77-4812-A13C-A43FD82C031F}"/>
              </a:ext>
            </a:extLst>
          </p:cNvPr>
          <p:cNvSpPr txBox="1"/>
          <p:nvPr/>
        </p:nvSpPr>
        <p:spPr>
          <a:xfrm>
            <a:off x="5922214" y="1193242"/>
            <a:ext cx="2701818" cy="1569660"/>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EN KLUBB I NÅTIDEN OG FOR FRAMTIDEN</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u="none" strike="noStrike" kern="1200" cap="none" spc="0" normalizeH="0" baseline="0" noProof="0" dirty="0">
                <a:ln>
                  <a:noFill/>
                </a:ln>
                <a:solidFill>
                  <a:schemeClr val="bg1"/>
                </a:solidFill>
                <a:effectLst/>
                <a:uLnTx/>
                <a:uFillTx/>
                <a:latin typeface="Calibri" panose="020F0502020204030204"/>
                <a:ea typeface="+mn-ea"/>
                <a:cs typeface="+mn-cs"/>
              </a:rPr>
              <a:t>VI SKAL HA EN LITEN OG UNG TROPP, MED NOEN ETABLERTE SPILLERE SOM ER BÆREBJELKENE I LAGET OG  SOM HOLDER ET VELDIG HØYT NIVÅ</a:t>
            </a:r>
          </a:p>
        </p:txBody>
      </p:sp>
      <p:sp>
        <p:nvSpPr>
          <p:cNvPr id="69" name="TekstSylinder 68">
            <a:extLst>
              <a:ext uri="{FF2B5EF4-FFF2-40B4-BE49-F238E27FC236}">
                <a16:creationId xmlns:a16="http://schemas.microsoft.com/office/drawing/2014/main" id="{73CCB94B-7B0A-4E99-BA14-768B693B8867}"/>
              </a:ext>
            </a:extLst>
          </p:cNvPr>
          <p:cNvSpPr txBox="1"/>
          <p:nvPr/>
        </p:nvSpPr>
        <p:spPr>
          <a:xfrm>
            <a:off x="9365412" y="1194156"/>
            <a:ext cx="2701818" cy="1568745"/>
          </a:xfrm>
          <a:prstGeom prst="rect">
            <a:avLst/>
          </a:prstGeom>
          <a:solidFill>
            <a:srgbClr val="002C59"/>
          </a:solidFill>
          <a:ln>
            <a:solidFill>
              <a:srgbClr val="CF961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VÅR IDENTITET</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200" b="1" i="1" dirty="0">
              <a:solidFill>
                <a:srgbClr val="CF961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u="none" strike="noStrike" kern="1200" cap="none" spc="0" normalizeH="0" baseline="0" noProof="0" dirty="0">
                <a:ln>
                  <a:noFill/>
                </a:ln>
                <a:solidFill>
                  <a:schemeClr val="bg1"/>
                </a:solidFill>
                <a:effectLst/>
                <a:uLnTx/>
                <a:uFillTx/>
                <a:latin typeface="Calibri" panose="020F0502020204030204"/>
                <a:ea typeface="+mn-ea"/>
                <a:cs typeface="+mn-cs"/>
              </a:rPr>
              <a:t>VI SKAL DOMINERE KAMPEN MED BALLEN. EN SPILLESTIL  SOM  UNDERHOLDER OG BEGEISTRER VÅRE SUPPORTERE OG UTVIKLER VÅRE TALENTER.</a:t>
            </a:r>
          </a:p>
        </p:txBody>
      </p:sp>
      <p:sp>
        <p:nvSpPr>
          <p:cNvPr id="94" name="TekstSylinder 93">
            <a:extLst>
              <a:ext uri="{FF2B5EF4-FFF2-40B4-BE49-F238E27FC236}">
                <a16:creationId xmlns:a16="http://schemas.microsoft.com/office/drawing/2014/main" id="{13494FC9-D5E4-4BF8-9E5E-6F8832EF8A06}"/>
              </a:ext>
            </a:extLst>
          </p:cNvPr>
          <p:cNvSpPr txBox="1"/>
          <p:nvPr/>
        </p:nvSpPr>
        <p:spPr>
          <a:xfrm>
            <a:off x="415983" y="5986050"/>
            <a:ext cx="4635463" cy="738664"/>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rPr>
              <a:t>VÅR ETTERLEVELSE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chemeClr val="bg1"/>
                </a:solidFill>
              </a:rPr>
              <a:t>Vi målstyrer, kvalitets sikrer og evaluerer vår retning i teknisk hjerte hver 3. uke, med rapport til styret.  Vi evaluerer hver sesong.</a:t>
            </a:r>
          </a:p>
        </p:txBody>
      </p:sp>
      <p:sp>
        <p:nvSpPr>
          <p:cNvPr id="32" name="TekstSylinder 31">
            <a:extLst>
              <a:ext uri="{FF2B5EF4-FFF2-40B4-BE49-F238E27FC236}">
                <a16:creationId xmlns:a16="http://schemas.microsoft.com/office/drawing/2014/main" id="{553221B2-A43E-4167-A077-639839D7A5ED}"/>
              </a:ext>
            </a:extLst>
          </p:cNvPr>
          <p:cNvSpPr txBox="1"/>
          <p:nvPr/>
        </p:nvSpPr>
        <p:spPr>
          <a:xfrm>
            <a:off x="5922214" y="3088295"/>
            <a:ext cx="2701818" cy="1553462"/>
          </a:xfrm>
          <a:prstGeom prst="rect">
            <a:avLst/>
          </a:prstGeom>
          <a:solidFill>
            <a:srgbClr val="002C59"/>
          </a:solidFill>
          <a:ln>
            <a:solidFill>
              <a:srgbClr val="CF961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VÅRT AKADEMI</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u="none" strike="noStrike" kern="1200" cap="none" spc="0" normalizeH="0" baseline="0" noProof="0" dirty="0">
                <a:ln>
                  <a:noFill/>
                </a:ln>
                <a:solidFill>
                  <a:schemeClr val="bg1"/>
                </a:solidFill>
                <a:effectLst/>
                <a:uLnTx/>
                <a:uFillTx/>
                <a:latin typeface="Calibri" panose="020F0502020204030204"/>
                <a:ea typeface="+mn-ea"/>
                <a:cs typeface="+mn-cs"/>
              </a:rPr>
              <a:t>VI SKAL UTVIKLE SPILLERSALGSOBJEKTER OG FRAMTIDIGE KLUBBSPILLERE PÅ HØYT SKANDINAVISK NIVÅ</a:t>
            </a:r>
          </a:p>
        </p:txBody>
      </p:sp>
      <p:sp>
        <p:nvSpPr>
          <p:cNvPr id="33" name="TekstSylinder 32">
            <a:extLst>
              <a:ext uri="{FF2B5EF4-FFF2-40B4-BE49-F238E27FC236}">
                <a16:creationId xmlns:a16="http://schemas.microsoft.com/office/drawing/2014/main" id="{96304D0C-9FBE-402D-A449-09517381F922}"/>
              </a:ext>
            </a:extLst>
          </p:cNvPr>
          <p:cNvSpPr txBox="1"/>
          <p:nvPr/>
        </p:nvSpPr>
        <p:spPr>
          <a:xfrm>
            <a:off x="9365412" y="3092543"/>
            <a:ext cx="2701818" cy="1544817"/>
          </a:xfrm>
          <a:prstGeom prst="rect">
            <a:avLst/>
          </a:prstGeom>
          <a:solidFill>
            <a:srgbClr val="002C59"/>
          </a:solidFill>
          <a:ln>
            <a:solidFill>
              <a:srgbClr val="CF961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RESULTAT</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u="none" strike="noStrike" kern="1200" cap="none" spc="0" normalizeH="0" baseline="0" noProof="0" dirty="0">
                <a:ln>
                  <a:noFill/>
                </a:ln>
                <a:solidFill>
                  <a:schemeClr val="bg1"/>
                </a:solidFill>
                <a:effectLst/>
                <a:uLnTx/>
                <a:uFillTx/>
                <a:latin typeface="Calibri" panose="020F0502020204030204"/>
                <a:ea typeface="+mn-ea"/>
                <a:cs typeface="+mn-cs"/>
              </a:rPr>
              <a:t>VI ER EN «SELGENDE UTVIKLINGSKLUBB» SOM SKAL TIL EUROPA</a:t>
            </a:r>
          </a:p>
        </p:txBody>
      </p:sp>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2C59"/>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2C59"/>
                </a:solidFill>
                <a:effectLst/>
                <a:uLnTx/>
                <a:uFillTx/>
                <a:latin typeface="Calibri"/>
                <a:ea typeface="+mn-ea"/>
                <a:cs typeface="+mn-cs"/>
              </a:rPr>
              <a:t>FOR EN NÅ</a:t>
            </a:r>
            <a:r>
              <a:rPr lang="nb-NO" sz="1400" dirty="0">
                <a:solidFill>
                  <a:srgbClr val="002C59"/>
                </a:solidFill>
                <a:latin typeface="Calibri"/>
              </a:rPr>
              <a:t>TID OG EN FRAMTID SOM SKAL BEGEISTRE ALLE SOM ER GLAD I STABÆK</a:t>
            </a:r>
            <a:endParaRPr kumimoji="0" lang="nb-NO" sz="1400" b="0" i="0" u="none" strike="noStrike" kern="1200" cap="none" spc="0" normalizeH="0" baseline="0" noProof="0" dirty="0">
              <a:ln>
                <a:noFill/>
              </a:ln>
              <a:solidFill>
                <a:srgbClr val="002C59"/>
              </a:solidFill>
              <a:effectLst/>
              <a:uLnTx/>
              <a:uFillTx/>
              <a:latin typeface="Calibri"/>
              <a:ea typeface="+mn-ea"/>
              <a:cs typeface="+mn-cs"/>
            </a:endParaRPr>
          </a:p>
        </p:txBody>
      </p:sp>
      <p:cxnSp>
        <p:nvCxnSpPr>
          <p:cNvPr id="44" name="Rett linje 43">
            <a:extLst>
              <a:ext uri="{FF2B5EF4-FFF2-40B4-BE49-F238E27FC236}">
                <a16:creationId xmlns:a16="http://schemas.microsoft.com/office/drawing/2014/main" id="{288C7789-7F0B-4943-8F21-4A5A04927E89}"/>
              </a:ext>
            </a:extLst>
          </p:cNvPr>
          <p:cNvCxnSpPr>
            <a:cxnSpLocks/>
            <a:stCxn id="67" idx="2"/>
            <a:endCxn id="94" idx="0"/>
          </p:cNvCxnSpPr>
          <p:nvPr/>
        </p:nvCxnSpPr>
        <p:spPr>
          <a:xfrm flipH="1">
            <a:off x="2733715" y="5506304"/>
            <a:ext cx="1" cy="479746"/>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sp>
        <p:nvSpPr>
          <p:cNvPr id="59" name="TekstSylinder 58">
            <a:extLst>
              <a:ext uri="{FF2B5EF4-FFF2-40B4-BE49-F238E27FC236}">
                <a16:creationId xmlns:a16="http://schemas.microsoft.com/office/drawing/2014/main" id="{90A4AAF0-311C-410D-B8D7-B899AFFD6E52}"/>
              </a:ext>
            </a:extLst>
          </p:cNvPr>
          <p:cNvSpPr txBox="1"/>
          <p:nvPr/>
        </p:nvSpPr>
        <p:spPr>
          <a:xfrm>
            <a:off x="7720679" y="5112670"/>
            <a:ext cx="2701818" cy="276999"/>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EN BLAA FAMILIE</a:t>
            </a:r>
          </a:p>
        </p:txBody>
      </p:sp>
      <p:cxnSp>
        <p:nvCxnSpPr>
          <p:cNvPr id="70" name="Rett linje 69">
            <a:extLst>
              <a:ext uri="{FF2B5EF4-FFF2-40B4-BE49-F238E27FC236}">
                <a16:creationId xmlns:a16="http://schemas.microsoft.com/office/drawing/2014/main" id="{C37E7CEF-482A-41E3-9FD9-B56C0160D5B0}"/>
              </a:ext>
            </a:extLst>
          </p:cNvPr>
          <p:cNvCxnSpPr>
            <a:cxnSpLocks/>
            <a:stCxn id="68" idx="3"/>
            <a:endCxn id="69" idx="1"/>
          </p:cNvCxnSpPr>
          <p:nvPr/>
        </p:nvCxnSpPr>
        <p:spPr>
          <a:xfrm>
            <a:off x="8624032" y="1978072"/>
            <a:ext cx="741380" cy="457"/>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40AA72ED-69D8-45E7-8436-ECC1536BFD7B}"/>
              </a:ext>
            </a:extLst>
          </p:cNvPr>
          <p:cNvCxnSpPr>
            <a:cxnSpLocks/>
            <a:stCxn id="68" idx="2"/>
            <a:endCxn id="32" idx="0"/>
          </p:cNvCxnSpPr>
          <p:nvPr/>
        </p:nvCxnSpPr>
        <p:spPr>
          <a:xfrm>
            <a:off x="7273123" y="2762902"/>
            <a:ext cx="0" cy="325393"/>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cxnSp>
        <p:nvCxnSpPr>
          <p:cNvPr id="75" name="Rett linje 74">
            <a:extLst>
              <a:ext uri="{FF2B5EF4-FFF2-40B4-BE49-F238E27FC236}">
                <a16:creationId xmlns:a16="http://schemas.microsoft.com/office/drawing/2014/main" id="{C1D79784-6A6F-4F52-AD64-27839CE6D5E5}"/>
              </a:ext>
            </a:extLst>
          </p:cNvPr>
          <p:cNvCxnSpPr>
            <a:cxnSpLocks/>
            <a:stCxn id="69" idx="2"/>
            <a:endCxn id="33" idx="0"/>
          </p:cNvCxnSpPr>
          <p:nvPr/>
        </p:nvCxnSpPr>
        <p:spPr>
          <a:xfrm>
            <a:off x="10716321" y="2762901"/>
            <a:ext cx="0" cy="329642"/>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72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0">
              <a:srgbClr val="002C59"/>
            </a:gs>
            <a:gs pos="100000">
              <a:schemeClr val="accent1">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CF9610"/>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CF9610"/>
                </a:solidFill>
                <a:effectLst/>
                <a:uLnTx/>
                <a:uFillTx/>
                <a:latin typeface="Calibri"/>
                <a:ea typeface="+mn-ea"/>
                <a:cs typeface="+mn-cs"/>
              </a:rPr>
              <a:t>FOR EN NÅ</a:t>
            </a:r>
            <a:r>
              <a:rPr lang="nb-NO" sz="1400" dirty="0">
                <a:solidFill>
                  <a:srgbClr val="CF9610"/>
                </a:solidFill>
                <a:latin typeface="Calibri"/>
              </a:rPr>
              <a:t>TID OG EN FRAMTID SOM SKAL BEGEISTRE ALLE SOM ER GLAD I STABÆK</a:t>
            </a:r>
            <a:endParaRPr kumimoji="0" lang="nb-NO" sz="1400" b="0" i="0" u="none" strike="noStrike" kern="1200" cap="none" spc="0" normalizeH="0" baseline="0" noProof="0" dirty="0">
              <a:ln>
                <a:noFill/>
              </a:ln>
              <a:solidFill>
                <a:srgbClr val="CF9610"/>
              </a:solidFill>
              <a:effectLst/>
              <a:uLnTx/>
              <a:uFillTx/>
              <a:latin typeface="Calibri"/>
              <a:ea typeface="+mn-ea"/>
              <a:cs typeface="+mn-cs"/>
            </a:endParaRPr>
          </a:p>
        </p:txBody>
      </p:sp>
      <p:cxnSp>
        <p:nvCxnSpPr>
          <p:cNvPr id="8" name="Rett linje 7">
            <a:extLst>
              <a:ext uri="{FF2B5EF4-FFF2-40B4-BE49-F238E27FC236}">
                <a16:creationId xmlns:a16="http://schemas.microsoft.com/office/drawing/2014/main" id="{395A75F0-6FB1-44D1-88FF-BFBAEC0714D6}"/>
              </a:ext>
            </a:extLst>
          </p:cNvPr>
          <p:cNvCxnSpPr>
            <a:cxnSpLocks/>
          </p:cNvCxnSpPr>
          <p:nvPr/>
        </p:nvCxnSpPr>
        <p:spPr>
          <a:xfrm>
            <a:off x="1846272" y="6414721"/>
            <a:ext cx="10204620" cy="4943"/>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545DE645-9F4A-4595-BDFC-670863E6D1BA}"/>
              </a:ext>
            </a:extLst>
          </p:cNvPr>
          <p:cNvCxnSpPr>
            <a:cxnSpLocks/>
            <a:stCxn id="28" idx="2"/>
          </p:cNvCxnSpPr>
          <p:nvPr/>
        </p:nvCxnSpPr>
        <p:spPr>
          <a:xfrm flipH="1">
            <a:off x="1852645" y="1619223"/>
            <a:ext cx="4075" cy="4873019"/>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EFDE799B-7BA6-42BD-B9A3-3FC88CC0A0C4}"/>
              </a:ext>
            </a:extLst>
          </p:cNvPr>
          <p:cNvSpPr txBox="1"/>
          <p:nvPr/>
        </p:nvSpPr>
        <p:spPr>
          <a:xfrm>
            <a:off x="1403784" y="1249891"/>
            <a:ext cx="905872" cy="369332"/>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2022</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cxnSp>
        <p:nvCxnSpPr>
          <p:cNvPr id="30" name="Rett linje 29">
            <a:extLst>
              <a:ext uri="{FF2B5EF4-FFF2-40B4-BE49-F238E27FC236}">
                <a16:creationId xmlns:a16="http://schemas.microsoft.com/office/drawing/2014/main" id="{AC1DF12E-A68E-4DCE-B5F8-4DD2525F9691}"/>
              </a:ext>
            </a:extLst>
          </p:cNvPr>
          <p:cNvCxnSpPr>
            <a:cxnSpLocks/>
            <a:stCxn id="31" idx="2"/>
          </p:cNvCxnSpPr>
          <p:nvPr/>
        </p:nvCxnSpPr>
        <p:spPr>
          <a:xfrm>
            <a:off x="4428520" y="1591234"/>
            <a:ext cx="9573" cy="4884766"/>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31" name="TekstSylinder 30">
            <a:extLst>
              <a:ext uri="{FF2B5EF4-FFF2-40B4-BE49-F238E27FC236}">
                <a16:creationId xmlns:a16="http://schemas.microsoft.com/office/drawing/2014/main" id="{5D859B8E-A29D-4D75-861B-54EAB0F54EC8}"/>
              </a:ext>
            </a:extLst>
          </p:cNvPr>
          <p:cNvSpPr txBox="1"/>
          <p:nvPr/>
        </p:nvSpPr>
        <p:spPr>
          <a:xfrm>
            <a:off x="3975584" y="1221902"/>
            <a:ext cx="905872" cy="369332"/>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2023</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cxnSp>
        <p:nvCxnSpPr>
          <p:cNvPr id="32" name="Rett linje 31">
            <a:extLst>
              <a:ext uri="{FF2B5EF4-FFF2-40B4-BE49-F238E27FC236}">
                <a16:creationId xmlns:a16="http://schemas.microsoft.com/office/drawing/2014/main" id="{2125F88C-0160-4820-986B-97D474D01AB2}"/>
              </a:ext>
            </a:extLst>
          </p:cNvPr>
          <p:cNvCxnSpPr>
            <a:cxnSpLocks/>
            <a:stCxn id="33" idx="2"/>
          </p:cNvCxnSpPr>
          <p:nvPr/>
        </p:nvCxnSpPr>
        <p:spPr>
          <a:xfrm>
            <a:off x="7027629" y="1591234"/>
            <a:ext cx="14114" cy="4901008"/>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33" name="TekstSylinder 32">
            <a:extLst>
              <a:ext uri="{FF2B5EF4-FFF2-40B4-BE49-F238E27FC236}">
                <a16:creationId xmlns:a16="http://schemas.microsoft.com/office/drawing/2014/main" id="{DFA9A863-0090-434C-B0AF-290E1F512EA6}"/>
              </a:ext>
            </a:extLst>
          </p:cNvPr>
          <p:cNvSpPr txBox="1"/>
          <p:nvPr/>
        </p:nvSpPr>
        <p:spPr>
          <a:xfrm>
            <a:off x="6574693" y="1221902"/>
            <a:ext cx="905872" cy="369332"/>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2024</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cxnSp>
        <p:nvCxnSpPr>
          <p:cNvPr id="34" name="Rett linje 33">
            <a:extLst>
              <a:ext uri="{FF2B5EF4-FFF2-40B4-BE49-F238E27FC236}">
                <a16:creationId xmlns:a16="http://schemas.microsoft.com/office/drawing/2014/main" id="{6F67A8B2-55A6-4816-BAFF-53FA04965C67}"/>
              </a:ext>
            </a:extLst>
          </p:cNvPr>
          <p:cNvCxnSpPr>
            <a:cxnSpLocks/>
            <a:stCxn id="35" idx="2"/>
          </p:cNvCxnSpPr>
          <p:nvPr/>
        </p:nvCxnSpPr>
        <p:spPr>
          <a:xfrm>
            <a:off x="9592525" y="1628674"/>
            <a:ext cx="10853" cy="4876238"/>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35" name="TekstSylinder 34">
            <a:extLst>
              <a:ext uri="{FF2B5EF4-FFF2-40B4-BE49-F238E27FC236}">
                <a16:creationId xmlns:a16="http://schemas.microsoft.com/office/drawing/2014/main" id="{1D7839F9-3556-4DB2-B39E-0C0139E99148}"/>
              </a:ext>
            </a:extLst>
          </p:cNvPr>
          <p:cNvSpPr txBox="1"/>
          <p:nvPr/>
        </p:nvSpPr>
        <p:spPr>
          <a:xfrm>
            <a:off x="9139589" y="1259342"/>
            <a:ext cx="905872" cy="369332"/>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2025</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96" name="TekstSylinder 95">
            <a:extLst>
              <a:ext uri="{FF2B5EF4-FFF2-40B4-BE49-F238E27FC236}">
                <a16:creationId xmlns:a16="http://schemas.microsoft.com/office/drawing/2014/main" id="{E1AE0953-B6B5-4199-B120-5291A5716F6B}"/>
              </a:ext>
            </a:extLst>
          </p:cNvPr>
          <p:cNvSpPr txBox="1"/>
          <p:nvPr/>
        </p:nvSpPr>
        <p:spPr>
          <a:xfrm>
            <a:off x="1824208" y="5412264"/>
            <a:ext cx="2338954" cy="461665"/>
          </a:xfrm>
          <a:prstGeom prst="rect">
            <a:avLst/>
          </a:prstGeom>
          <a:noFill/>
        </p:spPr>
        <p:txBody>
          <a:bodyPr wrap="square">
            <a:spAutoFit/>
          </a:bodyPr>
          <a:lstStyle/>
          <a:p>
            <a:r>
              <a:rPr lang="nb-NO" sz="1200" dirty="0">
                <a:solidFill>
                  <a:schemeClr val="bg1"/>
                </a:solidFill>
              </a:rPr>
              <a:t>Rykke opp til Eliteserien.</a:t>
            </a:r>
          </a:p>
          <a:p>
            <a:r>
              <a:rPr lang="nb-NO" sz="1200" dirty="0">
                <a:solidFill>
                  <a:schemeClr val="bg1"/>
                </a:solidFill>
              </a:rPr>
              <a:t>Tropp: 40% Akademispillere.</a:t>
            </a:r>
          </a:p>
        </p:txBody>
      </p:sp>
      <p:sp>
        <p:nvSpPr>
          <p:cNvPr id="116" name="TekstSylinder 115">
            <a:extLst>
              <a:ext uri="{FF2B5EF4-FFF2-40B4-BE49-F238E27FC236}">
                <a16:creationId xmlns:a16="http://schemas.microsoft.com/office/drawing/2014/main" id="{C85A3136-6821-4A8F-9949-E1D78DD7A1B6}"/>
              </a:ext>
            </a:extLst>
          </p:cNvPr>
          <p:cNvSpPr txBox="1"/>
          <p:nvPr/>
        </p:nvSpPr>
        <p:spPr>
          <a:xfrm>
            <a:off x="1599226" y="2863176"/>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VÅRE IDENTITETS MÅL</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17" name="TekstSylinder 116">
            <a:extLst>
              <a:ext uri="{FF2B5EF4-FFF2-40B4-BE49-F238E27FC236}">
                <a16:creationId xmlns:a16="http://schemas.microsoft.com/office/drawing/2014/main" id="{E37CBE9D-8E94-4F7B-9269-5E9920497073}"/>
              </a:ext>
            </a:extLst>
          </p:cNvPr>
          <p:cNvSpPr txBox="1"/>
          <p:nvPr/>
        </p:nvSpPr>
        <p:spPr>
          <a:xfrm>
            <a:off x="1598340" y="1843874"/>
            <a:ext cx="272880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EN KLUBB FOR NÅTIDEN OG FRAMTIDEN</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18" name="TekstSylinder 117">
            <a:extLst>
              <a:ext uri="{FF2B5EF4-FFF2-40B4-BE49-F238E27FC236}">
                <a16:creationId xmlns:a16="http://schemas.microsoft.com/office/drawing/2014/main" id="{AA89188F-2047-4F1A-A6E1-C88193E46903}"/>
              </a:ext>
            </a:extLst>
          </p:cNvPr>
          <p:cNvSpPr txBox="1"/>
          <p:nvPr/>
        </p:nvSpPr>
        <p:spPr>
          <a:xfrm>
            <a:off x="1644943" y="4300569"/>
            <a:ext cx="215054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VÅRT AKADEMI/UNGE SPILLERE</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19" name="TekstSylinder 118">
            <a:extLst>
              <a:ext uri="{FF2B5EF4-FFF2-40B4-BE49-F238E27FC236}">
                <a16:creationId xmlns:a16="http://schemas.microsoft.com/office/drawing/2014/main" id="{7DCEE712-6AD8-486D-8D48-9E6D2D370405}"/>
              </a:ext>
            </a:extLst>
          </p:cNvPr>
          <p:cNvSpPr txBox="1"/>
          <p:nvPr/>
        </p:nvSpPr>
        <p:spPr>
          <a:xfrm>
            <a:off x="1340776" y="5203227"/>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RESULTATER</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22" name="TekstSylinder 121">
            <a:extLst>
              <a:ext uri="{FF2B5EF4-FFF2-40B4-BE49-F238E27FC236}">
                <a16:creationId xmlns:a16="http://schemas.microsoft.com/office/drawing/2014/main" id="{FD122CD8-2289-41B9-BA0A-A9E1DCCB6257}"/>
              </a:ext>
            </a:extLst>
          </p:cNvPr>
          <p:cNvSpPr txBox="1"/>
          <p:nvPr/>
        </p:nvSpPr>
        <p:spPr>
          <a:xfrm>
            <a:off x="4158242" y="1846960"/>
            <a:ext cx="272880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EN KLUBB FOR NÅTIDEN OG FRAMTIDEN</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24" name="TekstSylinder 123">
            <a:extLst>
              <a:ext uri="{FF2B5EF4-FFF2-40B4-BE49-F238E27FC236}">
                <a16:creationId xmlns:a16="http://schemas.microsoft.com/office/drawing/2014/main" id="{FBC98F19-A7C3-491F-9026-C634D0FDB669}"/>
              </a:ext>
            </a:extLst>
          </p:cNvPr>
          <p:cNvSpPr txBox="1"/>
          <p:nvPr/>
        </p:nvSpPr>
        <p:spPr>
          <a:xfrm>
            <a:off x="3943210" y="5206315"/>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RESULTATER</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26" name="TekstSylinder 125">
            <a:extLst>
              <a:ext uri="{FF2B5EF4-FFF2-40B4-BE49-F238E27FC236}">
                <a16:creationId xmlns:a16="http://schemas.microsoft.com/office/drawing/2014/main" id="{1BDB9EAC-CA0E-415D-A7DA-FCE6F5A82CF5}"/>
              </a:ext>
            </a:extLst>
          </p:cNvPr>
          <p:cNvSpPr txBox="1"/>
          <p:nvPr/>
        </p:nvSpPr>
        <p:spPr>
          <a:xfrm>
            <a:off x="6767859" y="2886637"/>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VÅRE IDENTITETS MÅL</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27" name="TekstSylinder 126">
            <a:extLst>
              <a:ext uri="{FF2B5EF4-FFF2-40B4-BE49-F238E27FC236}">
                <a16:creationId xmlns:a16="http://schemas.microsoft.com/office/drawing/2014/main" id="{5FCBAC9A-9D9D-4C1E-8852-11205845CB22}"/>
              </a:ext>
            </a:extLst>
          </p:cNvPr>
          <p:cNvSpPr txBox="1"/>
          <p:nvPr/>
        </p:nvSpPr>
        <p:spPr>
          <a:xfrm>
            <a:off x="6759596" y="1863189"/>
            <a:ext cx="272880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EN KLUBB FOR NÅTIDEN OG FRAMTIDEN</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29" name="TekstSylinder 128">
            <a:extLst>
              <a:ext uri="{FF2B5EF4-FFF2-40B4-BE49-F238E27FC236}">
                <a16:creationId xmlns:a16="http://schemas.microsoft.com/office/drawing/2014/main" id="{DB7AA6C6-07C3-4BF2-B285-751B488AB92E}"/>
              </a:ext>
            </a:extLst>
          </p:cNvPr>
          <p:cNvSpPr txBox="1"/>
          <p:nvPr/>
        </p:nvSpPr>
        <p:spPr>
          <a:xfrm>
            <a:off x="6502032" y="5202444"/>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RESULTATER</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31" name="TekstSylinder 130">
            <a:extLst>
              <a:ext uri="{FF2B5EF4-FFF2-40B4-BE49-F238E27FC236}">
                <a16:creationId xmlns:a16="http://schemas.microsoft.com/office/drawing/2014/main" id="{9A568DFD-1DC4-4F67-9921-4E63A1D89B45}"/>
              </a:ext>
            </a:extLst>
          </p:cNvPr>
          <p:cNvSpPr txBox="1"/>
          <p:nvPr/>
        </p:nvSpPr>
        <p:spPr>
          <a:xfrm>
            <a:off x="9357754" y="2863176"/>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VÅRE IDENTITETS MÅL</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32" name="TekstSylinder 131">
            <a:extLst>
              <a:ext uri="{FF2B5EF4-FFF2-40B4-BE49-F238E27FC236}">
                <a16:creationId xmlns:a16="http://schemas.microsoft.com/office/drawing/2014/main" id="{57E28954-8B10-437F-8C71-9B13E20A0DE9}"/>
              </a:ext>
            </a:extLst>
          </p:cNvPr>
          <p:cNvSpPr txBox="1"/>
          <p:nvPr/>
        </p:nvSpPr>
        <p:spPr>
          <a:xfrm>
            <a:off x="9322089" y="1849777"/>
            <a:ext cx="2728803"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EN KLUBB FOR NÅTIDEN OG FRAMTIDEN</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34" name="TekstSylinder 133">
            <a:extLst>
              <a:ext uri="{FF2B5EF4-FFF2-40B4-BE49-F238E27FC236}">
                <a16:creationId xmlns:a16="http://schemas.microsoft.com/office/drawing/2014/main" id="{94D393F3-3190-44D1-BD24-A558FCDC999E}"/>
              </a:ext>
            </a:extLst>
          </p:cNvPr>
          <p:cNvSpPr txBox="1"/>
          <p:nvPr/>
        </p:nvSpPr>
        <p:spPr>
          <a:xfrm>
            <a:off x="9064525" y="5207247"/>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RESULTATER</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35" name="TekstSylinder 134">
            <a:extLst>
              <a:ext uri="{FF2B5EF4-FFF2-40B4-BE49-F238E27FC236}">
                <a16:creationId xmlns:a16="http://schemas.microsoft.com/office/drawing/2014/main" id="{1955E83E-A5B6-44DB-AFFF-3748D026E02D}"/>
              </a:ext>
            </a:extLst>
          </p:cNvPr>
          <p:cNvSpPr txBox="1"/>
          <p:nvPr/>
        </p:nvSpPr>
        <p:spPr>
          <a:xfrm>
            <a:off x="4394836" y="5371080"/>
            <a:ext cx="2034223" cy="646331"/>
          </a:xfrm>
          <a:prstGeom prst="rect">
            <a:avLst/>
          </a:prstGeom>
          <a:noFill/>
        </p:spPr>
        <p:txBody>
          <a:bodyPr wrap="square">
            <a:spAutoFit/>
          </a:bodyPr>
          <a:lstStyle/>
          <a:p>
            <a:r>
              <a:rPr lang="nb-NO" sz="1200" dirty="0">
                <a:solidFill>
                  <a:schemeClr val="bg1"/>
                </a:solidFill>
              </a:rPr>
              <a:t>Etablere seg som et Eliteserie lag.</a:t>
            </a:r>
          </a:p>
          <a:p>
            <a:r>
              <a:rPr lang="nb-NO" sz="1200" dirty="0">
                <a:solidFill>
                  <a:schemeClr val="bg1"/>
                </a:solidFill>
              </a:rPr>
              <a:t>Tropp: 45% Akademispillere.</a:t>
            </a:r>
          </a:p>
        </p:txBody>
      </p:sp>
      <p:sp>
        <p:nvSpPr>
          <p:cNvPr id="136" name="TekstSylinder 135">
            <a:extLst>
              <a:ext uri="{FF2B5EF4-FFF2-40B4-BE49-F238E27FC236}">
                <a16:creationId xmlns:a16="http://schemas.microsoft.com/office/drawing/2014/main" id="{DCA52AE9-17B7-4322-9062-C9E033D4A1AE}"/>
              </a:ext>
            </a:extLst>
          </p:cNvPr>
          <p:cNvSpPr txBox="1"/>
          <p:nvPr/>
        </p:nvSpPr>
        <p:spPr>
          <a:xfrm>
            <a:off x="6980332" y="5380031"/>
            <a:ext cx="2194605" cy="461665"/>
          </a:xfrm>
          <a:prstGeom prst="rect">
            <a:avLst/>
          </a:prstGeom>
          <a:noFill/>
        </p:spPr>
        <p:txBody>
          <a:bodyPr wrap="square">
            <a:spAutoFit/>
          </a:bodyPr>
          <a:lstStyle/>
          <a:p>
            <a:r>
              <a:rPr lang="nb-NO" sz="1200" dirty="0">
                <a:solidFill>
                  <a:schemeClr val="bg1"/>
                </a:solidFill>
              </a:rPr>
              <a:t>Topp 6 Eliteserielag.</a:t>
            </a:r>
          </a:p>
          <a:p>
            <a:r>
              <a:rPr lang="nb-NO" sz="1200" dirty="0">
                <a:solidFill>
                  <a:schemeClr val="bg1"/>
                </a:solidFill>
              </a:rPr>
              <a:t>Tropp: 50% Akademispillere.</a:t>
            </a:r>
          </a:p>
        </p:txBody>
      </p:sp>
      <p:sp>
        <p:nvSpPr>
          <p:cNvPr id="137" name="TekstSylinder 136">
            <a:extLst>
              <a:ext uri="{FF2B5EF4-FFF2-40B4-BE49-F238E27FC236}">
                <a16:creationId xmlns:a16="http://schemas.microsoft.com/office/drawing/2014/main" id="{35ADA9E2-E781-475F-9883-6E650E6FCDF7}"/>
              </a:ext>
            </a:extLst>
          </p:cNvPr>
          <p:cNvSpPr txBox="1"/>
          <p:nvPr/>
        </p:nvSpPr>
        <p:spPr>
          <a:xfrm>
            <a:off x="9549581" y="5379696"/>
            <a:ext cx="2588539" cy="646331"/>
          </a:xfrm>
          <a:prstGeom prst="rect">
            <a:avLst/>
          </a:prstGeom>
          <a:noFill/>
        </p:spPr>
        <p:txBody>
          <a:bodyPr wrap="square">
            <a:spAutoFit/>
          </a:bodyPr>
          <a:lstStyle/>
          <a:p>
            <a:r>
              <a:rPr lang="nb-NO" sz="1200" dirty="0">
                <a:solidFill>
                  <a:schemeClr val="bg1"/>
                </a:solidFill>
              </a:rPr>
              <a:t>Toppen av Eliteserien og spiller i Europa. </a:t>
            </a:r>
          </a:p>
          <a:p>
            <a:r>
              <a:rPr lang="nb-NO" sz="1200" dirty="0">
                <a:solidFill>
                  <a:schemeClr val="bg1"/>
                </a:solidFill>
              </a:rPr>
              <a:t>Tropp: 50% Akademispillere. </a:t>
            </a:r>
          </a:p>
        </p:txBody>
      </p:sp>
      <p:sp>
        <p:nvSpPr>
          <p:cNvPr id="142" name="TekstSylinder 141">
            <a:extLst>
              <a:ext uri="{FF2B5EF4-FFF2-40B4-BE49-F238E27FC236}">
                <a16:creationId xmlns:a16="http://schemas.microsoft.com/office/drawing/2014/main" id="{74F798CD-3FF5-4616-8D4B-7FE10CE0AFD9}"/>
              </a:ext>
            </a:extLst>
          </p:cNvPr>
          <p:cNvSpPr txBox="1"/>
          <p:nvPr/>
        </p:nvSpPr>
        <p:spPr>
          <a:xfrm>
            <a:off x="1557712" y="1007615"/>
            <a:ext cx="598014"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OBOS</a:t>
            </a:r>
          </a:p>
        </p:txBody>
      </p:sp>
      <p:cxnSp>
        <p:nvCxnSpPr>
          <p:cNvPr id="143" name="Rett linje 142">
            <a:extLst>
              <a:ext uri="{FF2B5EF4-FFF2-40B4-BE49-F238E27FC236}">
                <a16:creationId xmlns:a16="http://schemas.microsoft.com/office/drawing/2014/main" id="{FB4962C6-8A55-439B-BBEA-636BCCAAAE48}"/>
              </a:ext>
            </a:extLst>
          </p:cNvPr>
          <p:cNvCxnSpPr>
            <a:cxnSpLocks/>
            <a:stCxn id="28" idx="0"/>
            <a:endCxn id="142" idx="2"/>
          </p:cNvCxnSpPr>
          <p:nvPr/>
        </p:nvCxnSpPr>
        <p:spPr>
          <a:xfrm flipH="1">
            <a:off x="1856719" y="1249891"/>
            <a:ext cx="1" cy="34723"/>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149" name="TekstSylinder 148">
            <a:extLst>
              <a:ext uri="{FF2B5EF4-FFF2-40B4-BE49-F238E27FC236}">
                <a16:creationId xmlns:a16="http://schemas.microsoft.com/office/drawing/2014/main" id="{50ED1426-DD95-4870-8C9D-CF3D7D332C5F}"/>
              </a:ext>
            </a:extLst>
          </p:cNvPr>
          <p:cNvSpPr txBox="1"/>
          <p:nvPr/>
        </p:nvSpPr>
        <p:spPr>
          <a:xfrm>
            <a:off x="3870570" y="971998"/>
            <a:ext cx="1117953"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ELITESERIEN</a:t>
            </a:r>
          </a:p>
        </p:txBody>
      </p:sp>
      <p:cxnSp>
        <p:nvCxnSpPr>
          <p:cNvPr id="150" name="Rett linje 149">
            <a:extLst>
              <a:ext uri="{FF2B5EF4-FFF2-40B4-BE49-F238E27FC236}">
                <a16:creationId xmlns:a16="http://schemas.microsoft.com/office/drawing/2014/main" id="{17C67A93-E03F-4FD5-8ADA-4E4433366C30}"/>
              </a:ext>
            </a:extLst>
          </p:cNvPr>
          <p:cNvCxnSpPr>
            <a:cxnSpLocks/>
            <a:stCxn id="31" idx="0"/>
            <a:endCxn id="149" idx="2"/>
          </p:cNvCxnSpPr>
          <p:nvPr/>
        </p:nvCxnSpPr>
        <p:spPr>
          <a:xfrm>
            <a:off x="4428520" y="1221902"/>
            <a:ext cx="1027" cy="27095"/>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153" name="TekstSylinder 152">
            <a:extLst>
              <a:ext uri="{FF2B5EF4-FFF2-40B4-BE49-F238E27FC236}">
                <a16:creationId xmlns:a16="http://schemas.microsoft.com/office/drawing/2014/main" id="{49EFAA72-B45C-45D7-AC5D-B77C9A36BF8D}"/>
              </a:ext>
            </a:extLst>
          </p:cNvPr>
          <p:cNvSpPr txBox="1"/>
          <p:nvPr/>
        </p:nvSpPr>
        <p:spPr>
          <a:xfrm>
            <a:off x="6468651" y="974641"/>
            <a:ext cx="1117953"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ELITESERIEN</a:t>
            </a:r>
          </a:p>
        </p:txBody>
      </p:sp>
      <p:cxnSp>
        <p:nvCxnSpPr>
          <p:cNvPr id="154" name="Rett linje 153">
            <a:extLst>
              <a:ext uri="{FF2B5EF4-FFF2-40B4-BE49-F238E27FC236}">
                <a16:creationId xmlns:a16="http://schemas.microsoft.com/office/drawing/2014/main" id="{25047169-19BE-4148-8242-466282AA055D}"/>
              </a:ext>
            </a:extLst>
          </p:cNvPr>
          <p:cNvCxnSpPr>
            <a:cxnSpLocks/>
            <a:stCxn id="33" idx="0"/>
            <a:endCxn id="153" idx="2"/>
          </p:cNvCxnSpPr>
          <p:nvPr/>
        </p:nvCxnSpPr>
        <p:spPr>
          <a:xfrm flipH="1">
            <a:off x="7027628" y="1221902"/>
            <a:ext cx="1" cy="29738"/>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156" name="TekstSylinder 155">
            <a:extLst>
              <a:ext uri="{FF2B5EF4-FFF2-40B4-BE49-F238E27FC236}">
                <a16:creationId xmlns:a16="http://schemas.microsoft.com/office/drawing/2014/main" id="{6A942C64-95AC-41C0-8097-A5203DF8DF14}"/>
              </a:ext>
            </a:extLst>
          </p:cNvPr>
          <p:cNvSpPr txBox="1"/>
          <p:nvPr/>
        </p:nvSpPr>
        <p:spPr>
          <a:xfrm>
            <a:off x="9040195" y="995481"/>
            <a:ext cx="1117953"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i="1" dirty="0">
                <a:solidFill>
                  <a:srgbClr val="CF9610"/>
                </a:solidFill>
                <a:latin typeface="Calibri" panose="020F0502020204030204"/>
              </a:rPr>
              <a:t>EUROPA</a:t>
            </a:r>
          </a:p>
        </p:txBody>
      </p:sp>
      <p:cxnSp>
        <p:nvCxnSpPr>
          <p:cNvPr id="157" name="Rett linje 156">
            <a:extLst>
              <a:ext uri="{FF2B5EF4-FFF2-40B4-BE49-F238E27FC236}">
                <a16:creationId xmlns:a16="http://schemas.microsoft.com/office/drawing/2014/main" id="{22D29EDF-B011-45A9-8953-361693DE00EE}"/>
              </a:ext>
            </a:extLst>
          </p:cNvPr>
          <p:cNvCxnSpPr>
            <a:cxnSpLocks/>
            <a:stCxn id="35" idx="0"/>
            <a:endCxn id="156" idx="2"/>
          </p:cNvCxnSpPr>
          <p:nvPr/>
        </p:nvCxnSpPr>
        <p:spPr>
          <a:xfrm>
            <a:off x="9592525" y="1259342"/>
            <a:ext cx="6647" cy="13138"/>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159" name="TekstSylinder 158">
            <a:extLst>
              <a:ext uri="{FF2B5EF4-FFF2-40B4-BE49-F238E27FC236}">
                <a16:creationId xmlns:a16="http://schemas.microsoft.com/office/drawing/2014/main" id="{45806854-1AA3-43B8-BC3B-1DCBCC88847D}"/>
              </a:ext>
            </a:extLst>
          </p:cNvPr>
          <p:cNvSpPr txBox="1"/>
          <p:nvPr/>
        </p:nvSpPr>
        <p:spPr>
          <a:xfrm>
            <a:off x="1797312" y="2123054"/>
            <a:ext cx="2588539" cy="707886"/>
          </a:xfrm>
          <a:prstGeom prst="rect">
            <a:avLst/>
          </a:prstGeom>
          <a:noFill/>
        </p:spPr>
        <p:txBody>
          <a:bodyPr wrap="square">
            <a:spAutoFit/>
          </a:bodyPr>
          <a:lstStyle/>
          <a:p>
            <a:r>
              <a:rPr lang="nb-NO" sz="1000" dirty="0">
                <a:solidFill>
                  <a:schemeClr val="bg1"/>
                </a:solidFill>
              </a:rPr>
              <a:t>EN KLUBBSTYRT SPILLERLOGISTIKK SOM PASSER VÅR IDENTITET. </a:t>
            </a:r>
          </a:p>
          <a:p>
            <a:r>
              <a:rPr lang="nb-NO" sz="1000" dirty="0">
                <a:solidFill>
                  <a:schemeClr val="bg1"/>
                </a:solidFill>
              </a:rPr>
              <a:t>PRIORITERER VÅRE FREMSTE SALGSSOBJEKTER</a:t>
            </a:r>
          </a:p>
        </p:txBody>
      </p:sp>
      <p:sp>
        <p:nvSpPr>
          <p:cNvPr id="164" name="TekstSylinder 163">
            <a:extLst>
              <a:ext uri="{FF2B5EF4-FFF2-40B4-BE49-F238E27FC236}">
                <a16:creationId xmlns:a16="http://schemas.microsoft.com/office/drawing/2014/main" id="{DFD528A0-F81F-455E-A1D0-426CA6084A98}"/>
              </a:ext>
            </a:extLst>
          </p:cNvPr>
          <p:cNvSpPr txBox="1"/>
          <p:nvPr/>
        </p:nvSpPr>
        <p:spPr>
          <a:xfrm>
            <a:off x="4219260" y="4290883"/>
            <a:ext cx="215054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VÅRT AKADEMI/UNGE SPILLERE</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65" name="TekstSylinder 164">
            <a:extLst>
              <a:ext uri="{FF2B5EF4-FFF2-40B4-BE49-F238E27FC236}">
                <a16:creationId xmlns:a16="http://schemas.microsoft.com/office/drawing/2014/main" id="{6BF6DA57-CEDC-492C-9D56-13CA9EA1EFDC}"/>
              </a:ext>
            </a:extLst>
          </p:cNvPr>
          <p:cNvSpPr txBox="1"/>
          <p:nvPr/>
        </p:nvSpPr>
        <p:spPr>
          <a:xfrm>
            <a:off x="6804373" y="4290958"/>
            <a:ext cx="215054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VÅRT AKADEMI/UNGE SPILLERE</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66" name="TekstSylinder 165">
            <a:extLst>
              <a:ext uri="{FF2B5EF4-FFF2-40B4-BE49-F238E27FC236}">
                <a16:creationId xmlns:a16="http://schemas.microsoft.com/office/drawing/2014/main" id="{F96A6430-39FF-4CF8-B2FD-E6BF9DEBEC4C}"/>
              </a:ext>
            </a:extLst>
          </p:cNvPr>
          <p:cNvSpPr txBox="1"/>
          <p:nvPr/>
        </p:nvSpPr>
        <p:spPr>
          <a:xfrm>
            <a:off x="9389486" y="4294297"/>
            <a:ext cx="2150547"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VÅRT AKADEMI/UNGE SPILLERE</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172" name="TekstSylinder 171">
            <a:extLst>
              <a:ext uri="{FF2B5EF4-FFF2-40B4-BE49-F238E27FC236}">
                <a16:creationId xmlns:a16="http://schemas.microsoft.com/office/drawing/2014/main" id="{03840E2C-6852-4E5E-9612-6C22104A45FB}"/>
              </a:ext>
            </a:extLst>
          </p:cNvPr>
          <p:cNvSpPr txBox="1"/>
          <p:nvPr/>
        </p:nvSpPr>
        <p:spPr>
          <a:xfrm>
            <a:off x="4377378" y="2113464"/>
            <a:ext cx="2652683" cy="553998"/>
          </a:xfrm>
          <a:prstGeom prst="rect">
            <a:avLst/>
          </a:prstGeom>
          <a:noFill/>
        </p:spPr>
        <p:txBody>
          <a:bodyPr wrap="square">
            <a:spAutoFit/>
          </a:bodyPr>
          <a:lstStyle/>
          <a:p>
            <a:r>
              <a:rPr lang="nb-NO" sz="1000" dirty="0">
                <a:solidFill>
                  <a:schemeClr val="bg1"/>
                </a:solidFill>
              </a:rPr>
              <a:t>EN KLUBBSTYRT SPILLERLOGISTIKK SOM PASSER VÅR IDENTITET. </a:t>
            </a:r>
          </a:p>
          <a:p>
            <a:r>
              <a:rPr lang="nb-NO" sz="1000" dirty="0">
                <a:solidFill>
                  <a:schemeClr val="bg1"/>
                </a:solidFill>
              </a:rPr>
              <a:t>PRIORITERER VÅRE FREMSTE SALGSSOBJEKTER. </a:t>
            </a:r>
          </a:p>
        </p:txBody>
      </p:sp>
      <p:sp>
        <p:nvSpPr>
          <p:cNvPr id="173" name="TekstSylinder 172">
            <a:extLst>
              <a:ext uri="{FF2B5EF4-FFF2-40B4-BE49-F238E27FC236}">
                <a16:creationId xmlns:a16="http://schemas.microsoft.com/office/drawing/2014/main" id="{26938577-D35E-4B02-838C-6F7503A0BC8B}"/>
              </a:ext>
            </a:extLst>
          </p:cNvPr>
          <p:cNvSpPr txBox="1"/>
          <p:nvPr/>
        </p:nvSpPr>
        <p:spPr>
          <a:xfrm>
            <a:off x="6980332" y="2101235"/>
            <a:ext cx="2652683" cy="553998"/>
          </a:xfrm>
          <a:prstGeom prst="rect">
            <a:avLst/>
          </a:prstGeom>
          <a:noFill/>
        </p:spPr>
        <p:txBody>
          <a:bodyPr wrap="square">
            <a:spAutoFit/>
          </a:bodyPr>
          <a:lstStyle/>
          <a:p>
            <a:r>
              <a:rPr lang="nb-NO" sz="1000" dirty="0">
                <a:solidFill>
                  <a:schemeClr val="bg1"/>
                </a:solidFill>
              </a:rPr>
              <a:t>EN KLUBBSTYRT SPILLERLOGISTIKK SOM PASSER VÅR IDENTITET. </a:t>
            </a:r>
          </a:p>
          <a:p>
            <a:r>
              <a:rPr lang="nb-NO" sz="1000" dirty="0">
                <a:solidFill>
                  <a:schemeClr val="bg1"/>
                </a:solidFill>
              </a:rPr>
              <a:t>PRIORITERER VÅRE FREMSTE SALGSSOBJEKTER. </a:t>
            </a:r>
          </a:p>
        </p:txBody>
      </p:sp>
      <p:sp>
        <p:nvSpPr>
          <p:cNvPr id="174" name="TekstSylinder 173">
            <a:extLst>
              <a:ext uri="{FF2B5EF4-FFF2-40B4-BE49-F238E27FC236}">
                <a16:creationId xmlns:a16="http://schemas.microsoft.com/office/drawing/2014/main" id="{24ED0356-E509-49BE-8257-84161083AB71}"/>
              </a:ext>
            </a:extLst>
          </p:cNvPr>
          <p:cNvSpPr txBox="1"/>
          <p:nvPr/>
        </p:nvSpPr>
        <p:spPr>
          <a:xfrm>
            <a:off x="9554065" y="2095118"/>
            <a:ext cx="2652683" cy="553998"/>
          </a:xfrm>
          <a:prstGeom prst="rect">
            <a:avLst/>
          </a:prstGeom>
          <a:noFill/>
        </p:spPr>
        <p:txBody>
          <a:bodyPr wrap="square">
            <a:spAutoFit/>
          </a:bodyPr>
          <a:lstStyle/>
          <a:p>
            <a:r>
              <a:rPr lang="nb-NO" sz="1000" dirty="0">
                <a:solidFill>
                  <a:schemeClr val="bg1"/>
                </a:solidFill>
              </a:rPr>
              <a:t>EN KLUBBSTYRT SPILLERLOGISTIKK SOM PASSER VÅR IDENTITET. </a:t>
            </a:r>
          </a:p>
          <a:p>
            <a:r>
              <a:rPr lang="nb-NO" sz="1000" dirty="0">
                <a:solidFill>
                  <a:schemeClr val="bg1"/>
                </a:solidFill>
              </a:rPr>
              <a:t>PRIORITERER VÅRE FREMSTE SALGSSOBJEKTER. </a:t>
            </a:r>
          </a:p>
        </p:txBody>
      </p:sp>
      <p:cxnSp>
        <p:nvCxnSpPr>
          <p:cNvPr id="177" name="Rett linje 176">
            <a:extLst>
              <a:ext uri="{FF2B5EF4-FFF2-40B4-BE49-F238E27FC236}">
                <a16:creationId xmlns:a16="http://schemas.microsoft.com/office/drawing/2014/main" id="{A4B3C917-8F77-4FBB-A034-BFD21EDD6B28}"/>
              </a:ext>
            </a:extLst>
          </p:cNvPr>
          <p:cNvCxnSpPr>
            <a:cxnSpLocks/>
          </p:cNvCxnSpPr>
          <p:nvPr/>
        </p:nvCxnSpPr>
        <p:spPr>
          <a:xfrm>
            <a:off x="11946486" y="6343789"/>
            <a:ext cx="128888" cy="78787"/>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cxnSp>
        <p:nvCxnSpPr>
          <p:cNvPr id="180" name="Rett linje 179">
            <a:extLst>
              <a:ext uri="{FF2B5EF4-FFF2-40B4-BE49-F238E27FC236}">
                <a16:creationId xmlns:a16="http://schemas.microsoft.com/office/drawing/2014/main" id="{A8A58C75-D071-4E33-853C-0C3BA2F3FA9C}"/>
              </a:ext>
            </a:extLst>
          </p:cNvPr>
          <p:cNvCxnSpPr>
            <a:cxnSpLocks/>
          </p:cNvCxnSpPr>
          <p:nvPr/>
        </p:nvCxnSpPr>
        <p:spPr>
          <a:xfrm flipH="1">
            <a:off x="11976407" y="6419664"/>
            <a:ext cx="98968" cy="88884"/>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sp>
        <p:nvSpPr>
          <p:cNvPr id="185" name="TekstSylinder 184">
            <a:extLst>
              <a:ext uri="{FF2B5EF4-FFF2-40B4-BE49-F238E27FC236}">
                <a16:creationId xmlns:a16="http://schemas.microsoft.com/office/drawing/2014/main" id="{B0DFA8A3-979A-4248-84C2-958566AE897A}"/>
              </a:ext>
            </a:extLst>
          </p:cNvPr>
          <p:cNvSpPr txBox="1"/>
          <p:nvPr/>
        </p:nvSpPr>
        <p:spPr>
          <a:xfrm>
            <a:off x="1799463" y="4508034"/>
            <a:ext cx="2588539" cy="707886"/>
          </a:xfrm>
          <a:prstGeom prst="rect">
            <a:avLst/>
          </a:prstGeom>
          <a:noFill/>
        </p:spPr>
        <p:txBody>
          <a:bodyPr wrap="square">
            <a:spAutoFit/>
          </a:bodyPr>
          <a:lstStyle/>
          <a:p>
            <a:r>
              <a:rPr lang="nb-NO" sz="1000" dirty="0">
                <a:solidFill>
                  <a:schemeClr val="bg1"/>
                </a:solidFill>
              </a:rPr>
              <a:t>3 UNGE SPILLERE INN I A TROPPEN</a:t>
            </a:r>
          </a:p>
          <a:p>
            <a:endParaRPr lang="nb-NO" sz="1000" dirty="0">
              <a:solidFill>
                <a:schemeClr val="bg1"/>
              </a:solidFill>
            </a:endParaRPr>
          </a:p>
          <a:p>
            <a:r>
              <a:rPr lang="nb-NO" sz="1000" dirty="0">
                <a:solidFill>
                  <a:schemeClr val="bg1"/>
                </a:solidFill>
              </a:rPr>
              <a:t>TOPP INTERNASJONAL OPPFØLGING PÅ SPILLERE SOM LIGGER LANGT FRAMME</a:t>
            </a:r>
          </a:p>
        </p:txBody>
      </p:sp>
      <p:sp>
        <p:nvSpPr>
          <p:cNvPr id="186" name="TekstSylinder 185">
            <a:extLst>
              <a:ext uri="{FF2B5EF4-FFF2-40B4-BE49-F238E27FC236}">
                <a16:creationId xmlns:a16="http://schemas.microsoft.com/office/drawing/2014/main" id="{8BCB1F8E-BAC9-4314-B518-14725EDF4553}"/>
              </a:ext>
            </a:extLst>
          </p:cNvPr>
          <p:cNvSpPr txBox="1"/>
          <p:nvPr/>
        </p:nvSpPr>
        <p:spPr>
          <a:xfrm>
            <a:off x="4372894" y="4485640"/>
            <a:ext cx="2588539" cy="707886"/>
          </a:xfrm>
          <a:prstGeom prst="rect">
            <a:avLst/>
          </a:prstGeom>
          <a:noFill/>
        </p:spPr>
        <p:txBody>
          <a:bodyPr wrap="square">
            <a:spAutoFit/>
          </a:bodyPr>
          <a:lstStyle/>
          <a:p>
            <a:r>
              <a:rPr lang="nb-NO" sz="1000" dirty="0">
                <a:solidFill>
                  <a:schemeClr val="bg1"/>
                </a:solidFill>
              </a:rPr>
              <a:t>3 SPILLERE INN I A TROPPEN</a:t>
            </a:r>
          </a:p>
          <a:p>
            <a:endParaRPr lang="nb-NO" sz="1000" dirty="0">
              <a:solidFill>
                <a:schemeClr val="bg1"/>
              </a:solidFill>
            </a:endParaRPr>
          </a:p>
          <a:p>
            <a:r>
              <a:rPr lang="nb-NO" sz="1000" dirty="0">
                <a:solidFill>
                  <a:schemeClr val="bg1"/>
                </a:solidFill>
              </a:rPr>
              <a:t>TOPP INTERNASJONAL OPPFØLGING PÅ SPILLERE SOM LIGGER LANGT FRAMME</a:t>
            </a:r>
          </a:p>
        </p:txBody>
      </p:sp>
      <p:sp>
        <p:nvSpPr>
          <p:cNvPr id="187" name="TekstSylinder 186">
            <a:extLst>
              <a:ext uri="{FF2B5EF4-FFF2-40B4-BE49-F238E27FC236}">
                <a16:creationId xmlns:a16="http://schemas.microsoft.com/office/drawing/2014/main" id="{4E24E444-CD7A-408E-986F-FD1C919A7AC0}"/>
              </a:ext>
            </a:extLst>
          </p:cNvPr>
          <p:cNvSpPr txBox="1"/>
          <p:nvPr/>
        </p:nvSpPr>
        <p:spPr>
          <a:xfrm>
            <a:off x="6969393" y="4494008"/>
            <a:ext cx="2588539" cy="553998"/>
          </a:xfrm>
          <a:prstGeom prst="rect">
            <a:avLst/>
          </a:prstGeom>
          <a:noFill/>
        </p:spPr>
        <p:txBody>
          <a:bodyPr wrap="square">
            <a:spAutoFit/>
          </a:bodyPr>
          <a:lstStyle/>
          <a:p>
            <a:r>
              <a:rPr lang="nb-NO" sz="1000" dirty="0">
                <a:solidFill>
                  <a:schemeClr val="bg1"/>
                </a:solidFill>
              </a:rPr>
              <a:t>3 SPILLERE INN I A TROPPEN</a:t>
            </a:r>
          </a:p>
          <a:p>
            <a:endParaRPr lang="nb-NO" sz="1000" dirty="0">
              <a:solidFill>
                <a:schemeClr val="bg1"/>
              </a:solidFill>
            </a:endParaRPr>
          </a:p>
          <a:p>
            <a:r>
              <a:rPr lang="nb-NO" sz="1000" dirty="0">
                <a:solidFill>
                  <a:schemeClr val="bg1"/>
                </a:solidFill>
              </a:rPr>
              <a:t>TOPPEN AV SKANDINAVIA I PRODUKTIVITET</a:t>
            </a:r>
          </a:p>
        </p:txBody>
      </p:sp>
      <p:sp>
        <p:nvSpPr>
          <p:cNvPr id="188" name="TekstSylinder 187">
            <a:extLst>
              <a:ext uri="{FF2B5EF4-FFF2-40B4-BE49-F238E27FC236}">
                <a16:creationId xmlns:a16="http://schemas.microsoft.com/office/drawing/2014/main" id="{FA51B0F1-300C-471B-A15F-EE8397689319}"/>
              </a:ext>
            </a:extLst>
          </p:cNvPr>
          <p:cNvSpPr txBox="1"/>
          <p:nvPr/>
        </p:nvSpPr>
        <p:spPr>
          <a:xfrm>
            <a:off x="9549789" y="4493360"/>
            <a:ext cx="2588539" cy="553998"/>
          </a:xfrm>
          <a:prstGeom prst="rect">
            <a:avLst/>
          </a:prstGeom>
          <a:noFill/>
        </p:spPr>
        <p:txBody>
          <a:bodyPr wrap="square">
            <a:spAutoFit/>
          </a:bodyPr>
          <a:lstStyle/>
          <a:p>
            <a:r>
              <a:rPr lang="nb-NO" sz="1000" dirty="0">
                <a:solidFill>
                  <a:schemeClr val="bg1"/>
                </a:solidFill>
              </a:rPr>
              <a:t>3 SPILLERE INN I A TROPPEN</a:t>
            </a:r>
          </a:p>
          <a:p>
            <a:endParaRPr lang="nb-NO" sz="1000" dirty="0">
              <a:solidFill>
                <a:schemeClr val="bg1"/>
              </a:solidFill>
            </a:endParaRPr>
          </a:p>
          <a:p>
            <a:r>
              <a:rPr lang="nb-NO" sz="1000" dirty="0">
                <a:solidFill>
                  <a:schemeClr val="bg1"/>
                </a:solidFill>
              </a:rPr>
              <a:t>BEST I SKANDINAVIA PÅ PRODUKTIVITET</a:t>
            </a:r>
          </a:p>
        </p:txBody>
      </p:sp>
      <p:sp>
        <p:nvSpPr>
          <p:cNvPr id="206" name="TekstSylinder 205">
            <a:extLst>
              <a:ext uri="{FF2B5EF4-FFF2-40B4-BE49-F238E27FC236}">
                <a16:creationId xmlns:a16="http://schemas.microsoft.com/office/drawing/2014/main" id="{DF6DA874-7D98-47AD-A711-DFA185D28322}"/>
              </a:ext>
            </a:extLst>
          </p:cNvPr>
          <p:cNvSpPr txBox="1"/>
          <p:nvPr/>
        </p:nvSpPr>
        <p:spPr>
          <a:xfrm>
            <a:off x="1827402" y="3035798"/>
            <a:ext cx="2701705" cy="1107996"/>
          </a:xfrm>
          <a:prstGeom prst="rect">
            <a:avLst/>
          </a:prstGeom>
          <a:noFill/>
        </p:spPr>
        <p:txBody>
          <a:bodyPr wrap="square">
            <a:spAutoFit/>
          </a:bodyPr>
          <a:lstStyle/>
          <a:p>
            <a:r>
              <a:rPr lang="nb-NO" sz="1100" dirty="0">
                <a:solidFill>
                  <a:schemeClr val="bg1"/>
                </a:solidFill>
                <a:latin typeface="Calibri" panose="020F0502020204030204" pitchFamily="34" charset="0"/>
                <a:ea typeface="Calibri" panose="020F0502020204030204" pitchFamily="34" charset="0"/>
              </a:rPr>
              <a:t>Possession </a:t>
            </a:r>
            <a:r>
              <a:rPr lang="nb-NO" sz="1100" dirty="0">
                <a:solidFill>
                  <a:srgbClr val="CF9610"/>
                </a:solidFill>
                <a:latin typeface="Calibri" panose="020F0502020204030204" pitchFamily="34" charset="0"/>
                <a:ea typeface="Calibri" panose="020F0502020204030204" pitchFamily="34" charset="0"/>
              </a:rPr>
              <a:t>55%</a:t>
            </a:r>
            <a:r>
              <a:rPr lang="nb-NO" sz="1100" dirty="0">
                <a:solidFill>
                  <a:schemeClr val="bg1"/>
                </a:solidFill>
                <a:latin typeface="Calibri" panose="020F0502020204030204" pitchFamily="34" charset="0"/>
                <a:ea typeface="Calibri" panose="020F0502020204030204" pitchFamily="34" charset="0"/>
              </a:rPr>
              <a:t> - </a:t>
            </a:r>
            <a:r>
              <a:rPr lang="nb-NO" sz="1100" dirty="0">
                <a:solidFill>
                  <a:srgbClr val="FF0000"/>
                </a:solidFill>
                <a:latin typeface="Calibri" panose="020F0502020204030204" pitchFamily="34" charset="0"/>
                <a:ea typeface="Calibri" panose="020F0502020204030204" pitchFamily="34" charset="0"/>
              </a:rPr>
              <a:t>45%</a:t>
            </a:r>
          </a:p>
          <a:p>
            <a:r>
              <a:rPr lang="nb-NO" sz="1100" dirty="0">
                <a:solidFill>
                  <a:schemeClr val="bg1"/>
                </a:solidFill>
                <a:latin typeface="Calibri" panose="020F0502020204030204" pitchFamily="34" charset="0"/>
                <a:ea typeface="Calibri" panose="020F0502020204030204" pitchFamily="34" charset="0"/>
              </a:rPr>
              <a:t>Antall pasninger 450</a:t>
            </a:r>
          </a:p>
          <a:p>
            <a:r>
              <a:rPr lang="nb-NO" sz="1100" dirty="0">
                <a:solidFill>
                  <a:schemeClr val="bg1"/>
                </a:solidFill>
                <a:latin typeface="Calibri" panose="020F0502020204030204" pitchFamily="34" charset="0"/>
                <a:ea typeface="Calibri" panose="020F0502020204030204" pitchFamily="34" charset="0"/>
              </a:rPr>
              <a:t>Avslutninger mot mål </a:t>
            </a:r>
            <a:r>
              <a:rPr lang="nb-NO" sz="1100" dirty="0">
                <a:solidFill>
                  <a:srgbClr val="CF9610"/>
                </a:solidFill>
                <a:latin typeface="Calibri" panose="020F0502020204030204" pitchFamily="34" charset="0"/>
                <a:ea typeface="Calibri" panose="020F0502020204030204" pitchFamily="34" charset="0"/>
              </a:rPr>
              <a:t>15 </a:t>
            </a:r>
            <a:r>
              <a:rPr lang="nb-NO" sz="1100" dirty="0">
                <a:solidFill>
                  <a:schemeClr val="bg1"/>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7</a:t>
            </a:r>
          </a:p>
          <a:p>
            <a:r>
              <a:rPr lang="nb-NO" sz="1100" dirty="0">
                <a:solidFill>
                  <a:schemeClr val="bg1"/>
                </a:solidFill>
                <a:latin typeface="Calibri" panose="020F0502020204030204" pitchFamily="34" charset="0"/>
                <a:ea typeface="Calibri" panose="020F0502020204030204" pitchFamily="34" charset="0"/>
              </a:rPr>
              <a:t>Ballerobringer siste 1/3: </a:t>
            </a:r>
            <a:r>
              <a:rPr lang="nb-NO" sz="1100" dirty="0">
                <a:solidFill>
                  <a:srgbClr val="CF9610"/>
                </a:solidFill>
                <a:latin typeface="Calibri" panose="020F0502020204030204" pitchFamily="34" charset="0"/>
                <a:ea typeface="Calibri" panose="020F0502020204030204" pitchFamily="34" charset="0"/>
              </a:rPr>
              <a:t>14</a:t>
            </a:r>
          </a:p>
          <a:p>
            <a:r>
              <a:rPr lang="nb-NO" sz="1100" dirty="0">
                <a:solidFill>
                  <a:schemeClr val="bg1"/>
                </a:solidFill>
                <a:effectLst/>
                <a:latin typeface="Calibri" panose="020F0502020204030204" pitchFamily="34" charset="0"/>
                <a:ea typeface="Calibri" panose="020F0502020204030204" pitchFamily="34" charset="0"/>
              </a:rPr>
              <a:t>Mål </a:t>
            </a:r>
            <a:r>
              <a:rPr lang="nb-NO" sz="1100" dirty="0">
                <a:solidFill>
                  <a:srgbClr val="CF9610"/>
                </a:solidFill>
                <a:effectLst/>
                <a:latin typeface="Calibri" panose="020F0502020204030204" pitchFamily="34" charset="0"/>
                <a:ea typeface="Calibri" panose="020F0502020204030204" pitchFamily="34" charset="0"/>
              </a:rPr>
              <a:t>2 </a:t>
            </a:r>
            <a:r>
              <a:rPr lang="nb-NO" sz="1100" dirty="0">
                <a:solidFill>
                  <a:schemeClr val="bg1"/>
                </a:solidFill>
                <a:effectLst/>
                <a:latin typeface="Calibri" panose="020F0502020204030204" pitchFamily="34" charset="0"/>
                <a:ea typeface="Calibri" panose="020F0502020204030204" pitchFamily="34" charset="0"/>
              </a:rPr>
              <a:t>-</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rgbClr val="FF0000"/>
                </a:solidFill>
                <a:effectLst/>
                <a:latin typeface="Calibri" panose="020F0502020204030204" pitchFamily="34" charset="0"/>
                <a:ea typeface="Calibri" panose="020F0502020204030204" pitchFamily="34" charset="0"/>
              </a:rPr>
              <a:t>1</a:t>
            </a:r>
            <a:endParaRPr lang="nb-NO" sz="1100" dirty="0">
              <a:solidFill>
                <a:srgbClr val="FF0000"/>
              </a:solidFill>
              <a:latin typeface="Calibri" panose="020F0502020204030204" pitchFamily="34" charset="0"/>
              <a:ea typeface="Calibri" panose="020F0502020204030204" pitchFamily="34" charset="0"/>
            </a:endParaRPr>
          </a:p>
          <a:p>
            <a:r>
              <a:rPr lang="nb-NO" sz="1100" dirty="0">
                <a:solidFill>
                  <a:schemeClr val="bg1"/>
                </a:solidFill>
                <a:effectLst/>
                <a:latin typeface="Calibri" panose="020F0502020204030204" pitchFamily="34" charset="0"/>
                <a:ea typeface="Calibri" panose="020F0502020204030204" pitchFamily="34" charset="0"/>
              </a:rPr>
              <a:t>Dødball truende: </a:t>
            </a:r>
            <a:r>
              <a:rPr lang="nb-NO" sz="1100" dirty="0">
                <a:solidFill>
                  <a:srgbClr val="CF9610"/>
                </a:solidFill>
                <a:latin typeface="Calibri" panose="020F0502020204030204" pitchFamily="34" charset="0"/>
                <a:ea typeface="Calibri" panose="020F0502020204030204" pitchFamily="34" charset="0"/>
              </a:rPr>
              <a:t>0,5 </a:t>
            </a:r>
            <a:r>
              <a:rPr lang="nb-NO" sz="1100" dirty="0">
                <a:solidFill>
                  <a:schemeClr val="bg1"/>
                </a:solidFill>
                <a:latin typeface="Calibri" panose="020F0502020204030204" pitchFamily="34" charset="0"/>
                <a:ea typeface="Calibri" panose="020F0502020204030204" pitchFamily="34" charset="0"/>
              </a:rPr>
              <a:t>–</a:t>
            </a:r>
            <a:r>
              <a:rPr lang="nb-NO" sz="1100" dirty="0">
                <a:solidFill>
                  <a:srgbClr val="CF9610"/>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0,2</a:t>
            </a:r>
          </a:p>
        </p:txBody>
      </p:sp>
      <p:sp>
        <p:nvSpPr>
          <p:cNvPr id="207" name="TekstSylinder 206">
            <a:extLst>
              <a:ext uri="{FF2B5EF4-FFF2-40B4-BE49-F238E27FC236}">
                <a16:creationId xmlns:a16="http://schemas.microsoft.com/office/drawing/2014/main" id="{B2015E2D-7BE4-45F7-A476-84E0E4161720}"/>
              </a:ext>
            </a:extLst>
          </p:cNvPr>
          <p:cNvSpPr txBox="1"/>
          <p:nvPr/>
        </p:nvSpPr>
        <p:spPr>
          <a:xfrm>
            <a:off x="4196231" y="2886637"/>
            <a:ext cx="176486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i="1" dirty="0">
                <a:solidFill>
                  <a:srgbClr val="CF9610"/>
                </a:solidFill>
                <a:latin typeface="Calibri" panose="020F0502020204030204"/>
              </a:rPr>
              <a:t>VÅRE IDENTITETS MÅL</a:t>
            </a:r>
            <a:endParaRPr kumimoji="0" lang="nb-NO" sz="10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208" name="TekstSylinder 207">
            <a:extLst>
              <a:ext uri="{FF2B5EF4-FFF2-40B4-BE49-F238E27FC236}">
                <a16:creationId xmlns:a16="http://schemas.microsoft.com/office/drawing/2014/main" id="{13E67C49-4F95-4245-B994-1ECB2123A299}"/>
              </a:ext>
            </a:extLst>
          </p:cNvPr>
          <p:cNvSpPr txBox="1"/>
          <p:nvPr/>
        </p:nvSpPr>
        <p:spPr>
          <a:xfrm>
            <a:off x="4394836" y="3069771"/>
            <a:ext cx="2701705" cy="1107996"/>
          </a:xfrm>
          <a:prstGeom prst="rect">
            <a:avLst/>
          </a:prstGeom>
          <a:noFill/>
        </p:spPr>
        <p:txBody>
          <a:bodyPr wrap="square">
            <a:spAutoFit/>
          </a:bodyPr>
          <a:lstStyle/>
          <a:p>
            <a:r>
              <a:rPr lang="nb-NO" sz="1100" dirty="0">
                <a:solidFill>
                  <a:schemeClr val="bg1"/>
                </a:solidFill>
                <a:latin typeface="Calibri" panose="020F0502020204030204" pitchFamily="34" charset="0"/>
                <a:ea typeface="Calibri" panose="020F0502020204030204" pitchFamily="34" charset="0"/>
              </a:rPr>
              <a:t>Possession </a:t>
            </a:r>
            <a:r>
              <a:rPr lang="nb-NO" sz="1100" dirty="0">
                <a:solidFill>
                  <a:srgbClr val="CF9610"/>
                </a:solidFill>
                <a:latin typeface="Calibri" panose="020F0502020204030204" pitchFamily="34" charset="0"/>
                <a:ea typeface="Calibri" panose="020F0502020204030204" pitchFamily="34" charset="0"/>
              </a:rPr>
              <a:t>55%</a:t>
            </a:r>
            <a:r>
              <a:rPr lang="nb-NO" sz="1100" dirty="0">
                <a:solidFill>
                  <a:schemeClr val="bg1"/>
                </a:solidFill>
                <a:latin typeface="Calibri" panose="020F0502020204030204" pitchFamily="34" charset="0"/>
                <a:ea typeface="Calibri" panose="020F0502020204030204" pitchFamily="34" charset="0"/>
              </a:rPr>
              <a:t> - </a:t>
            </a:r>
            <a:r>
              <a:rPr lang="nb-NO" sz="1100" dirty="0">
                <a:solidFill>
                  <a:srgbClr val="FF0000"/>
                </a:solidFill>
                <a:latin typeface="Calibri" panose="020F0502020204030204" pitchFamily="34" charset="0"/>
                <a:ea typeface="Calibri" panose="020F0502020204030204" pitchFamily="34" charset="0"/>
              </a:rPr>
              <a:t>45%</a:t>
            </a:r>
          </a:p>
          <a:p>
            <a:r>
              <a:rPr lang="nb-NO" sz="1100" dirty="0">
                <a:solidFill>
                  <a:schemeClr val="bg1"/>
                </a:solidFill>
                <a:latin typeface="Calibri" panose="020F0502020204030204" pitchFamily="34" charset="0"/>
                <a:ea typeface="Calibri" panose="020F0502020204030204" pitchFamily="34" charset="0"/>
              </a:rPr>
              <a:t>Antall pasninger 480</a:t>
            </a:r>
          </a:p>
          <a:p>
            <a:r>
              <a:rPr lang="nb-NO" sz="1100" dirty="0">
                <a:solidFill>
                  <a:schemeClr val="bg1"/>
                </a:solidFill>
                <a:latin typeface="Calibri" panose="020F0502020204030204" pitchFamily="34" charset="0"/>
                <a:ea typeface="Calibri" panose="020F0502020204030204" pitchFamily="34" charset="0"/>
              </a:rPr>
              <a:t>Avslutninger mot mål </a:t>
            </a:r>
            <a:r>
              <a:rPr lang="nb-NO" sz="1100" dirty="0">
                <a:solidFill>
                  <a:srgbClr val="CF9610"/>
                </a:solidFill>
                <a:latin typeface="Calibri" panose="020F0502020204030204" pitchFamily="34" charset="0"/>
                <a:ea typeface="Calibri" panose="020F0502020204030204" pitchFamily="34" charset="0"/>
              </a:rPr>
              <a:t>15 </a:t>
            </a:r>
            <a:r>
              <a:rPr lang="nb-NO" sz="1100" dirty="0">
                <a:solidFill>
                  <a:schemeClr val="bg1"/>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7</a:t>
            </a:r>
          </a:p>
          <a:p>
            <a:r>
              <a:rPr lang="nb-NO" sz="1100" dirty="0">
                <a:solidFill>
                  <a:schemeClr val="bg1"/>
                </a:solidFill>
                <a:latin typeface="Calibri" panose="020F0502020204030204" pitchFamily="34" charset="0"/>
                <a:ea typeface="Calibri" panose="020F0502020204030204" pitchFamily="34" charset="0"/>
              </a:rPr>
              <a:t>Ballerobringer siste 1/3: </a:t>
            </a:r>
            <a:r>
              <a:rPr lang="nb-NO" sz="1100" dirty="0">
                <a:solidFill>
                  <a:srgbClr val="CF9610"/>
                </a:solidFill>
                <a:latin typeface="Calibri" panose="020F0502020204030204" pitchFamily="34" charset="0"/>
                <a:ea typeface="Calibri" panose="020F0502020204030204" pitchFamily="34" charset="0"/>
              </a:rPr>
              <a:t>14</a:t>
            </a:r>
          </a:p>
          <a:p>
            <a:r>
              <a:rPr lang="nb-NO" sz="1100" dirty="0">
                <a:solidFill>
                  <a:schemeClr val="bg1"/>
                </a:solidFill>
                <a:effectLst/>
                <a:latin typeface="Calibri" panose="020F0502020204030204" pitchFamily="34" charset="0"/>
                <a:ea typeface="Calibri" panose="020F0502020204030204" pitchFamily="34" charset="0"/>
              </a:rPr>
              <a:t>Mål </a:t>
            </a:r>
            <a:r>
              <a:rPr lang="nb-NO" sz="1100" dirty="0">
                <a:solidFill>
                  <a:srgbClr val="CF9610"/>
                </a:solidFill>
                <a:latin typeface="Calibri" panose="020F0502020204030204" pitchFamily="34" charset="0"/>
                <a:ea typeface="Calibri" panose="020F0502020204030204" pitchFamily="34" charset="0"/>
              </a:rPr>
              <a:t>1,5</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chemeClr val="bg1"/>
                </a:solidFill>
                <a:effectLst/>
                <a:latin typeface="Calibri" panose="020F0502020204030204" pitchFamily="34" charset="0"/>
                <a:ea typeface="Calibri" panose="020F0502020204030204" pitchFamily="34" charset="0"/>
              </a:rPr>
              <a:t>–</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rgbClr val="FF0000"/>
                </a:solidFill>
                <a:effectLst/>
                <a:latin typeface="Calibri" panose="020F0502020204030204" pitchFamily="34" charset="0"/>
                <a:ea typeface="Calibri" panose="020F0502020204030204" pitchFamily="34" charset="0"/>
              </a:rPr>
              <a:t>1,3</a:t>
            </a:r>
            <a:endParaRPr lang="nb-NO" sz="1100" dirty="0">
              <a:solidFill>
                <a:srgbClr val="FF0000"/>
              </a:solidFill>
              <a:latin typeface="Calibri" panose="020F0502020204030204" pitchFamily="34" charset="0"/>
              <a:ea typeface="Calibri" panose="020F0502020204030204" pitchFamily="34" charset="0"/>
            </a:endParaRPr>
          </a:p>
          <a:p>
            <a:r>
              <a:rPr lang="nb-NO" sz="1100" dirty="0">
                <a:solidFill>
                  <a:schemeClr val="bg1"/>
                </a:solidFill>
                <a:effectLst/>
                <a:latin typeface="Calibri" panose="020F0502020204030204" pitchFamily="34" charset="0"/>
                <a:ea typeface="Calibri" panose="020F0502020204030204" pitchFamily="34" charset="0"/>
              </a:rPr>
              <a:t>Dødball truende: </a:t>
            </a:r>
            <a:r>
              <a:rPr lang="nb-NO" sz="1100" dirty="0">
                <a:solidFill>
                  <a:srgbClr val="CF9610"/>
                </a:solidFill>
                <a:latin typeface="Calibri" panose="020F0502020204030204" pitchFamily="34" charset="0"/>
                <a:ea typeface="Calibri" panose="020F0502020204030204" pitchFamily="34" charset="0"/>
              </a:rPr>
              <a:t>0,4 </a:t>
            </a:r>
            <a:r>
              <a:rPr lang="nb-NO" sz="1100" dirty="0">
                <a:solidFill>
                  <a:schemeClr val="bg1"/>
                </a:solidFill>
                <a:latin typeface="Calibri" panose="020F0502020204030204" pitchFamily="34" charset="0"/>
                <a:ea typeface="Calibri" panose="020F0502020204030204" pitchFamily="34" charset="0"/>
              </a:rPr>
              <a:t>–</a:t>
            </a:r>
            <a:r>
              <a:rPr lang="nb-NO" sz="1100" dirty="0">
                <a:solidFill>
                  <a:srgbClr val="CF9610"/>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0,3</a:t>
            </a:r>
          </a:p>
        </p:txBody>
      </p:sp>
      <p:sp>
        <p:nvSpPr>
          <p:cNvPr id="70" name="TekstSylinder 69">
            <a:extLst>
              <a:ext uri="{FF2B5EF4-FFF2-40B4-BE49-F238E27FC236}">
                <a16:creationId xmlns:a16="http://schemas.microsoft.com/office/drawing/2014/main" id="{57026A8B-624C-41BD-A1CD-A37E4C29888F}"/>
              </a:ext>
            </a:extLst>
          </p:cNvPr>
          <p:cNvSpPr txBox="1"/>
          <p:nvPr/>
        </p:nvSpPr>
        <p:spPr>
          <a:xfrm>
            <a:off x="23329" y="3020467"/>
            <a:ext cx="1781121" cy="1107996"/>
          </a:xfrm>
          <a:prstGeom prst="rect">
            <a:avLst/>
          </a:prstGeom>
          <a:noFill/>
          <a:ln>
            <a:solidFill>
              <a:srgbClr val="CF9610"/>
            </a:solidFill>
          </a:ln>
        </p:spPr>
        <p:txBody>
          <a:bodyPr wrap="square">
            <a:spAutoFit/>
          </a:bodyPr>
          <a:lstStyle/>
          <a:p>
            <a:r>
              <a:rPr lang="nb-NO" sz="1100" dirty="0">
                <a:solidFill>
                  <a:schemeClr val="bg1"/>
                </a:solidFill>
                <a:latin typeface="Calibri" panose="020F0502020204030204" pitchFamily="34" charset="0"/>
                <a:ea typeface="Calibri" panose="020F0502020204030204" pitchFamily="34" charset="0"/>
              </a:rPr>
              <a:t>Possession </a:t>
            </a:r>
            <a:r>
              <a:rPr lang="nb-NO" sz="1100" dirty="0">
                <a:solidFill>
                  <a:srgbClr val="CF9610"/>
                </a:solidFill>
                <a:latin typeface="Calibri" panose="020F0502020204030204" pitchFamily="34" charset="0"/>
                <a:ea typeface="Calibri" panose="020F0502020204030204" pitchFamily="34" charset="0"/>
              </a:rPr>
              <a:t>43%</a:t>
            </a:r>
            <a:r>
              <a:rPr lang="nb-NO" sz="1100" dirty="0">
                <a:solidFill>
                  <a:schemeClr val="bg1"/>
                </a:solidFill>
                <a:latin typeface="Calibri" panose="020F0502020204030204" pitchFamily="34" charset="0"/>
                <a:ea typeface="Calibri" panose="020F0502020204030204" pitchFamily="34" charset="0"/>
              </a:rPr>
              <a:t> - </a:t>
            </a:r>
            <a:r>
              <a:rPr lang="nb-NO" sz="1100" dirty="0">
                <a:solidFill>
                  <a:srgbClr val="FF0000"/>
                </a:solidFill>
                <a:latin typeface="Calibri" panose="020F0502020204030204" pitchFamily="34" charset="0"/>
                <a:ea typeface="Calibri" panose="020F0502020204030204" pitchFamily="34" charset="0"/>
              </a:rPr>
              <a:t>57%</a:t>
            </a:r>
            <a:endParaRPr lang="nb-NO" sz="1100" dirty="0">
              <a:solidFill>
                <a:schemeClr val="bg1"/>
              </a:solidFill>
              <a:latin typeface="Calibri" panose="020F0502020204030204" pitchFamily="34" charset="0"/>
              <a:ea typeface="Calibri" panose="020F0502020204030204" pitchFamily="34" charset="0"/>
            </a:endParaRPr>
          </a:p>
          <a:p>
            <a:r>
              <a:rPr lang="nb-NO" sz="1100" dirty="0">
                <a:solidFill>
                  <a:schemeClr val="bg1"/>
                </a:solidFill>
                <a:latin typeface="Calibri" panose="020F0502020204030204" pitchFamily="34" charset="0"/>
                <a:ea typeface="Calibri" panose="020F0502020204030204" pitchFamily="34" charset="0"/>
              </a:rPr>
              <a:t>Antall pasninger 338</a:t>
            </a:r>
          </a:p>
          <a:p>
            <a:r>
              <a:rPr lang="nb-NO" sz="1100" dirty="0">
                <a:solidFill>
                  <a:schemeClr val="bg1"/>
                </a:solidFill>
                <a:latin typeface="Calibri" panose="020F0502020204030204" pitchFamily="34" charset="0"/>
                <a:ea typeface="Calibri" panose="020F0502020204030204" pitchFamily="34" charset="0"/>
              </a:rPr>
              <a:t>Avslutninger mot mål: </a:t>
            </a:r>
            <a:r>
              <a:rPr lang="nb-NO" sz="1100" dirty="0">
                <a:solidFill>
                  <a:srgbClr val="CF9610"/>
                </a:solidFill>
                <a:latin typeface="Calibri" panose="020F0502020204030204" pitchFamily="34" charset="0"/>
                <a:ea typeface="Calibri" panose="020F0502020204030204" pitchFamily="34" charset="0"/>
              </a:rPr>
              <a:t>8</a:t>
            </a:r>
            <a:r>
              <a:rPr lang="nb-NO" sz="1100" dirty="0">
                <a:solidFill>
                  <a:schemeClr val="bg1"/>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15</a:t>
            </a:r>
          </a:p>
          <a:p>
            <a:r>
              <a:rPr lang="nb-NO" sz="1100" dirty="0">
                <a:solidFill>
                  <a:schemeClr val="bg1"/>
                </a:solidFill>
                <a:latin typeface="Calibri" panose="020F0502020204030204" pitchFamily="34" charset="0"/>
                <a:ea typeface="Calibri" panose="020F0502020204030204" pitchFamily="34" charset="0"/>
              </a:rPr>
              <a:t>Ballerobringer siste 1/3</a:t>
            </a:r>
          </a:p>
          <a:p>
            <a:r>
              <a:rPr lang="nb-NO" sz="1100" dirty="0">
                <a:solidFill>
                  <a:schemeClr val="bg1"/>
                </a:solidFill>
                <a:effectLst/>
                <a:latin typeface="Calibri" panose="020F0502020204030204" pitchFamily="34" charset="0"/>
                <a:ea typeface="Calibri" panose="020F0502020204030204" pitchFamily="34" charset="0"/>
              </a:rPr>
              <a:t>Mål </a:t>
            </a:r>
            <a:r>
              <a:rPr lang="nb-NO" sz="1100" dirty="0">
                <a:solidFill>
                  <a:srgbClr val="CF9610"/>
                </a:solidFill>
                <a:latin typeface="Calibri" panose="020F0502020204030204" pitchFamily="34" charset="0"/>
                <a:ea typeface="Calibri" panose="020F0502020204030204" pitchFamily="34" charset="0"/>
              </a:rPr>
              <a:t>1,1</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chemeClr val="bg1"/>
                </a:solidFill>
                <a:effectLst/>
                <a:latin typeface="Calibri" panose="020F0502020204030204" pitchFamily="34" charset="0"/>
                <a:ea typeface="Calibri" panose="020F0502020204030204" pitchFamily="34" charset="0"/>
              </a:rPr>
              <a:t>-</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2</a:t>
            </a:r>
          </a:p>
          <a:p>
            <a:r>
              <a:rPr lang="nb-NO" sz="1100" dirty="0">
                <a:solidFill>
                  <a:schemeClr val="bg1"/>
                </a:solidFill>
                <a:effectLst/>
                <a:latin typeface="Calibri" panose="020F0502020204030204" pitchFamily="34" charset="0"/>
                <a:ea typeface="Calibri" panose="020F0502020204030204" pitchFamily="34" charset="0"/>
              </a:rPr>
              <a:t>Dødball truende: </a:t>
            </a:r>
            <a:r>
              <a:rPr lang="nb-NO" sz="1100" dirty="0">
                <a:solidFill>
                  <a:srgbClr val="CF9610"/>
                </a:solidFill>
                <a:latin typeface="Calibri" panose="020F0502020204030204" pitchFamily="34" charset="0"/>
                <a:ea typeface="Calibri" panose="020F0502020204030204" pitchFamily="34" charset="0"/>
              </a:rPr>
              <a:t>0,2 </a:t>
            </a:r>
            <a:r>
              <a:rPr lang="nb-NO" sz="1100" dirty="0">
                <a:solidFill>
                  <a:schemeClr val="bg1"/>
                </a:solidFill>
                <a:latin typeface="Calibri" panose="020F0502020204030204" pitchFamily="34" charset="0"/>
                <a:ea typeface="Calibri" panose="020F0502020204030204" pitchFamily="34" charset="0"/>
              </a:rPr>
              <a:t>–</a:t>
            </a:r>
            <a:r>
              <a:rPr lang="nb-NO" sz="1100" dirty="0">
                <a:solidFill>
                  <a:srgbClr val="CF9610"/>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0,46</a:t>
            </a:r>
          </a:p>
        </p:txBody>
      </p:sp>
      <p:cxnSp>
        <p:nvCxnSpPr>
          <p:cNvPr id="71" name="Rett linje 70">
            <a:extLst>
              <a:ext uri="{FF2B5EF4-FFF2-40B4-BE49-F238E27FC236}">
                <a16:creationId xmlns:a16="http://schemas.microsoft.com/office/drawing/2014/main" id="{D3210C08-7F19-41EF-BF40-A301467680AA}"/>
              </a:ext>
            </a:extLst>
          </p:cNvPr>
          <p:cNvCxnSpPr>
            <a:cxnSpLocks/>
            <a:stCxn id="72" idx="2"/>
            <a:endCxn id="70" idx="0"/>
          </p:cNvCxnSpPr>
          <p:nvPr/>
        </p:nvCxnSpPr>
        <p:spPr>
          <a:xfrm flipH="1">
            <a:off x="913890" y="2601525"/>
            <a:ext cx="616" cy="418942"/>
          </a:xfrm>
          <a:prstGeom prst="line">
            <a:avLst/>
          </a:prstGeom>
          <a:ln w="19050">
            <a:solidFill>
              <a:srgbClr val="CF9610"/>
            </a:solidFill>
            <a:prstDash val="sysDash"/>
          </a:ln>
        </p:spPr>
        <p:style>
          <a:lnRef idx="1">
            <a:schemeClr val="accent1"/>
          </a:lnRef>
          <a:fillRef idx="0">
            <a:schemeClr val="accent1"/>
          </a:fillRef>
          <a:effectRef idx="0">
            <a:schemeClr val="accent1"/>
          </a:effectRef>
          <a:fontRef idx="minor">
            <a:schemeClr val="tx1"/>
          </a:fontRef>
        </p:style>
      </p:cxnSp>
      <p:sp>
        <p:nvSpPr>
          <p:cNvPr id="72" name="TekstSylinder 71">
            <a:extLst>
              <a:ext uri="{FF2B5EF4-FFF2-40B4-BE49-F238E27FC236}">
                <a16:creationId xmlns:a16="http://schemas.microsoft.com/office/drawing/2014/main" id="{C08CCADA-AD18-41BC-A608-7F2B8998F8F0}"/>
              </a:ext>
            </a:extLst>
          </p:cNvPr>
          <p:cNvSpPr txBox="1"/>
          <p:nvPr/>
        </p:nvSpPr>
        <p:spPr>
          <a:xfrm>
            <a:off x="461570" y="2232193"/>
            <a:ext cx="905872" cy="369332"/>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2021</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78" name="TekstSylinder 77">
            <a:extLst>
              <a:ext uri="{FF2B5EF4-FFF2-40B4-BE49-F238E27FC236}">
                <a16:creationId xmlns:a16="http://schemas.microsoft.com/office/drawing/2014/main" id="{9BB6EC3A-3772-4102-ACD4-E4C1922C4978}"/>
              </a:ext>
            </a:extLst>
          </p:cNvPr>
          <p:cNvSpPr txBox="1"/>
          <p:nvPr/>
        </p:nvSpPr>
        <p:spPr>
          <a:xfrm>
            <a:off x="6969664" y="3055287"/>
            <a:ext cx="2701705" cy="1107996"/>
          </a:xfrm>
          <a:prstGeom prst="rect">
            <a:avLst/>
          </a:prstGeom>
          <a:noFill/>
        </p:spPr>
        <p:txBody>
          <a:bodyPr wrap="square">
            <a:spAutoFit/>
          </a:bodyPr>
          <a:lstStyle/>
          <a:p>
            <a:r>
              <a:rPr lang="nb-NO" sz="1100" dirty="0">
                <a:solidFill>
                  <a:schemeClr val="bg1"/>
                </a:solidFill>
                <a:latin typeface="Calibri" panose="020F0502020204030204" pitchFamily="34" charset="0"/>
                <a:ea typeface="Calibri" panose="020F0502020204030204" pitchFamily="34" charset="0"/>
              </a:rPr>
              <a:t>Possession </a:t>
            </a:r>
            <a:r>
              <a:rPr lang="nb-NO" sz="1100" dirty="0">
                <a:solidFill>
                  <a:srgbClr val="CF9610"/>
                </a:solidFill>
                <a:latin typeface="Calibri" panose="020F0502020204030204" pitchFamily="34" charset="0"/>
                <a:ea typeface="Calibri" panose="020F0502020204030204" pitchFamily="34" charset="0"/>
              </a:rPr>
              <a:t>60%</a:t>
            </a:r>
            <a:r>
              <a:rPr lang="nb-NO" sz="1100" dirty="0">
                <a:solidFill>
                  <a:schemeClr val="bg1"/>
                </a:solidFill>
                <a:latin typeface="Calibri" panose="020F0502020204030204" pitchFamily="34" charset="0"/>
                <a:ea typeface="Calibri" panose="020F0502020204030204" pitchFamily="34" charset="0"/>
              </a:rPr>
              <a:t> - </a:t>
            </a:r>
            <a:r>
              <a:rPr lang="nb-NO" sz="1100" dirty="0">
                <a:solidFill>
                  <a:srgbClr val="FF0000"/>
                </a:solidFill>
                <a:latin typeface="Calibri" panose="020F0502020204030204" pitchFamily="34" charset="0"/>
                <a:ea typeface="Calibri" panose="020F0502020204030204" pitchFamily="34" charset="0"/>
              </a:rPr>
              <a:t>40%</a:t>
            </a:r>
          </a:p>
          <a:p>
            <a:r>
              <a:rPr lang="nb-NO" sz="1100" dirty="0">
                <a:solidFill>
                  <a:schemeClr val="bg1"/>
                </a:solidFill>
                <a:latin typeface="Calibri" panose="020F0502020204030204" pitchFamily="34" charset="0"/>
                <a:ea typeface="Calibri" panose="020F0502020204030204" pitchFamily="34" charset="0"/>
              </a:rPr>
              <a:t>Antall pasninger 550</a:t>
            </a:r>
          </a:p>
          <a:p>
            <a:r>
              <a:rPr lang="nb-NO" sz="1100" dirty="0">
                <a:solidFill>
                  <a:schemeClr val="bg1"/>
                </a:solidFill>
                <a:latin typeface="Calibri" panose="020F0502020204030204" pitchFamily="34" charset="0"/>
                <a:ea typeface="Calibri" panose="020F0502020204030204" pitchFamily="34" charset="0"/>
              </a:rPr>
              <a:t>Avslutninger mot mål </a:t>
            </a:r>
            <a:r>
              <a:rPr lang="nb-NO" sz="1100" dirty="0">
                <a:solidFill>
                  <a:srgbClr val="CF9610"/>
                </a:solidFill>
                <a:latin typeface="Calibri" panose="020F0502020204030204" pitchFamily="34" charset="0"/>
                <a:ea typeface="Calibri" panose="020F0502020204030204" pitchFamily="34" charset="0"/>
              </a:rPr>
              <a:t>15 </a:t>
            </a:r>
            <a:r>
              <a:rPr lang="nb-NO" sz="1100" dirty="0">
                <a:solidFill>
                  <a:schemeClr val="bg1"/>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7</a:t>
            </a:r>
          </a:p>
          <a:p>
            <a:r>
              <a:rPr lang="nb-NO" sz="1100" dirty="0">
                <a:solidFill>
                  <a:schemeClr val="bg1"/>
                </a:solidFill>
                <a:latin typeface="Calibri" panose="020F0502020204030204" pitchFamily="34" charset="0"/>
                <a:ea typeface="Calibri" panose="020F0502020204030204" pitchFamily="34" charset="0"/>
              </a:rPr>
              <a:t>Ballerobringer siste 1/3: </a:t>
            </a:r>
            <a:r>
              <a:rPr lang="nb-NO" sz="1100" dirty="0">
                <a:solidFill>
                  <a:srgbClr val="CF9610"/>
                </a:solidFill>
                <a:latin typeface="Calibri" panose="020F0502020204030204" pitchFamily="34" charset="0"/>
                <a:ea typeface="Calibri" panose="020F0502020204030204" pitchFamily="34" charset="0"/>
              </a:rPr>
              <a:t>16</a:t>
            </a:r>
          </a:p>
          <a:p>
            <a:r>
              <a:rPr lang="nb-NO" sz="1100" dirty="0">
                <a:solidFill>
                  <a:schemeClr val="bg1"/>
                </a:solidFill>
                <a:effectLst/>
                <a:latin typeface="Calibri" panose="020F0502020204030204" pitchFamily="34" charset="0"/>
                <a:ea typeface="Calibri" panose="020F0502020204030204" pitchFamily="34" charset="0"/>
              </a:rPr>
              <a:t>Mål </a:t>
            </a:r>
            <a:r>
              <a:rPr lang="nb-NO" sz="1100" dirty="0">
                <a:solidFill>
                  <a:srgbClr val="CF9610"/>
                </a:solidFill>
                <a:latin typeface="Calibri" panose="020F0502020204030204" pitchFamily="34" charset="0"/>
                <a:ea typeface="Calibri" panose="020F0502020204030204" pitchFamily="34" charset="0"/>
              </a:rPr>
              <a:t>1,7</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chemeClr val="bg1"/>
                </a:solidFill>
                <a:effectLst/>
                <a:latin typeface="Calibri" panose="020F0502020204030204" pitchFamily="34" charset="0"/>
                <a:ea typeface="Calibri" panose="020F0502020204030204" pitchFamily="34" charset="0"/>
              </a:rPr>
              <a:t>–</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rgbClr val="FF0000"/>
                </a:solidFill>
                <a:effectLst/>
                <a:latin typeface="Calibri" panose="020F0502020204030204" pitchFamily="34" charset="0"/>
                <a:ea typeface="Calibri" panose="020F0502020204030204" pitchFamily="34" charset="0"/>
              </a:rPr>
              <a:t>1,2</a:t>
            </a:r>
            <a:endParaRPr lang="nb-NO" sz="1100" dirty="0">
              <a:solidFill>
                <a:srgbClr val="FF0000"/>
              </a:solidFill>
              <a:latin typeface="Calibri" panose="020F0502020204030204" pitchFamily="34" charset="0"/>
              <a:ea typeface="Calibri" panose="020F0502020204030204" pitchFamily="34" charset="0"/>
            </a:endParaRPr>
          </a:p>
          <a:p>
            <a:r>
              <a:rPr lang="nb-NO" sz="1100" dirty="0">
                <a:solidFill>
                  <a:schemeClr val="bg1"/>
                </a:solidFill>
                <a:effectLst/>
                <a:latin typeface="Calibri" panose="020F0502020204030204" pitchFamily="34" charset="0"/>
                <a:ea typeface="Calibri" panose="020F0502020204030204" pitchFamily="34" charset="0"/>
              </a:rPr>
              <a:t>Dødball truende: </a:t>
            </a:r>
            <a:r>
              <a:rPr lang="nb-NO" sz="1100" dirty="0">
                <a:solidFill>
                  <a:srgbClr val="CF9610"/>
                </a:solidFill>
                <a:latin typeface="Calibri" panose="020F0502020204030204" pitchFamily="34" charset="0"/>
                <a:ea typeface="Calibri" panose="020F0502020204030204" pitchFamily="34" charset="0"/>
              </a:rPr>
              <a:t>0,6 </a:t>
            </a:r>
            <a:r>
              <a:rPr lang="nb-NO" sz="1100" dirty="0">
                <a:solidFill>
                  <a:schemeClr val="bg1"/>
                </a:solidFill>
                <a:latin typeface="Calibri" panose="020F0502020204030204" pitchFamily="34" charset="0"/>
                <a:ea typeface="Calibri" panose="020F0502020204030204" pitchFamily="34" charset="0"/>
              </a:rPr>
              <a:t>–</a:t>
            </a:r>
            <a:r>
              <a:rPr lang="nb-NO" sz="1100" dirty="0">
                <a:solidFill>
                  <a:srgbClr val="CF9610"/>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0,2</a:t>
            </a:r>
          </a:p>
        </p:txBody>
      </p:sp>
      <p:sp>
        <p:nvSpPr>
          <p:cNvPr id="79" name="TekstSylinder 78">
            <a:extLst>
              <a:ext uri="{FF2B5EF4-FFF2-40B4-BE49-F238E27FC236}">
                <a16:creationId xmlns:a16="http://schemas.microsoft.com/office/drawing/2014/main" id="{F17EDBFE-27DA-4FB3-A494-ED39D119D1E7}"/>
              </a:ext>
            </a:extLst>
          </p:cNvPr>
          <p:cNvSpPr txBox="1"/>
          <p:nvPr/>
        </p:nvSpPr>
        <p:spPr>
          <a:xfrm>
            <a:off x="9554412" y="3033293"/>
            <a:ext cx="2701705" cy="1107996"/>
          </a:xfrm>
          <a:prstGeom prst="rect">
            <a:avLst/>
          </a:prstGeom>
          <a:noFill/>
        </p:spPr>
        <p:txBody>
          <a:bodyPr wrap="square">
            <a:spAutoFit/>
          </a:bodyPr>
          <a:lstStyle/>
          <a:p>
            <a:r>
              <a:rPr lang="nb-NO" sz="1100" dirty="0">
                <a:solidFill>
                  <a:schemeClr val="bg1"/>
                </a:solidFill>
                <a:latin typeface="Calibri" panose="020F0502020204030204" pitchFamily="34" charset="0"/>
                <a:ea typeface="Calibri" panose="020F0502020204030204" pitchFamily="34" charset="0"/>
              </a:rPr>
              <a:t>Possession </a:t>
            </a:r>
            <a:r>
              <a:rPr lang="nb-NO" sz="1100" dirty="0">
                <a:solidFill>
                  <a:srgbClr val="CF9610"/>
                </a:solidFill>
                <a:latin typeface="Calibri" panose="020F0502020204030204" pitchFamily="34" charset="0"/>
                <a:ea typeface="Calibri" panose="020F0502020204030204" pitchFamily="34" charset="0"/>
              </a:rPr>
              <a:t>62,5%</a:t>
            </a:r>
            <a:r>
              <a:rPr lang="nb-NO" sz="1100" dirty="0">
                <a:solidFill>
                  <a:schemeClr val="bg1"/>
                </a:solidFill>
                <a:latin typeface="Calibri" panose="020F0502020204030204" pitchFamily="34" charset="0"/>
                <a:ea typeface="Calibri" panose="020F0502020204030204" pitchFamily="34" charset="0"/>
              </a:rPr>
              <a:t> - </a:t>
            </a:r>
            <a:r>
              <a:rPr lang="nb-NO" sz="1100" dirty="0">
                <a:solidFill>
                  <a:srgbClr val="FF0000"/>
                </a:solidFill>
                <a:latin typeface="Calibri" panose="020F0502020204030204" pitchFamily="34" charset="0"/>
                <a:ea typeface="Calibri" panose="020F0502020204030204" pitchFamily="34" charset="0"/>
              </a:rPr>
              <a:t>42,5%</a:t>
            </a:r>
          </a:p>
          <a:p>
            <a:r>
              <a:rPr lang="nb-NO" sz="1100" dirty="0">
                <a:solidFill>
                  <a:schemeClr val="bg1"/>
                </a:solidFill>
                <a:latin typeface="Calibri" panose="020F0502020204030204" pitchFamily="34" charset="0"/>
                <a:ea typeface="Calibri" panose="020F0502020204030204" pitchFamily="34" charset="0"/>
              </a:rPr>
              <a:t>Antall pasninger 640</a:t>
            </a:r>
          </a:p>
          <a:p>
            <a:r>
              <a:rPr lang="nb-NO" sz="1100" dirty="0">
                <a:solidFill>
                  <a:schemeClr val="bg1"/>
                </a:solidFill>
                <a:latin typeface="Calibri" panose="020F0502020204030204" pitchFamily="34" charset="0"/>
                <a:ea typeface="Calibri" panose="020F0502020204030204" pitchFamily="34" charset="0"/>
              </a:rPr>
              <a:t>Avslutninger mot mål </a:t>
            </a:r>
            <a:r>
              <a:rPr lang="nb-NO" sz="1100" dirty="0">
                <a:solidFill>
                  <a:srgbClr val="CF9610"/>
                </a:solidFill>
                <a:latin typeface="Calibri" panose="020F0502020204030204" pitchFamily="34" charset="0"/>
                <a:ea typeface="Calibri" panose="020F0502020204030204" pitchFamily="34" charset="0"/>
              </a:rPr>
              <a:t>17 </a:t>
            </a:r>
            <a:r>
              <a:rPr lang="nb-NO" sz="1100" dirty="0">
                <a:solidFill>
                  <a:schemeClr val="bg1"/>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7</a:t>
            </a:r>
          </a:p>
          <a:p>
            <a:r>
              <a:rPr lang="nb-NO" sz="1100" dirty="0">
                <a:solidFill>
                  <a:schemeClr val="bg1"/>
                </a:solidFill>
                <a:latin typeface="Calibri" panose="020F0502020204030204" pitchFamily="34" charset="0"/>
                <a:ea typeface="Calibri" panose="020F0502020204030204" pitchFamily="34" charset="0"/>
              </a:rPr>
              <a:t>Ballerobringer siste 1/3: </a:t>
            </a:r>
            <a:r>
              <a:rPr lang="nb-NO" sz="1100" dirty="0">
                <a:solidFill>
                  <a:srgbClr val="CF9610"/>
                </a:solidFill>
                <a:latin typeface="Calibri" panose="020F0502020204030204" pitchFamily="34" charset="0"/>
                <a:ea typeface="Calibri" panose="020F0502020204030204" pitchFamily="34" charset="0"/>
              </a:rPr>
              <a:t>18</a:t>
            </a:r>
          </a:p>
          <a:p>
            <a:r>
              <a:rPr lang="nb-NO" sz="1100" dirty="0">
                <a:solidFill>
                  <a:schemeClr val="bg1"/>
                </a:solidFill>
                <a:effectLst/>
                <a:latin typeface="Calibri" panose="020F0502020204030204" pitchFamily="34" charset="0"/>
                <a:ea typeface="Calibri" panose="020F0502020204030204" pitchFamily="34" charset="0"/>
              </a:rPr>
              <a:t>Mål </a:t>
            </a:r>
            <a:r>
              <a:rPr lang="nb-NO" sz="1100" dirty="0">
                <a:solidFill>
                  <a:srgbClr val="CF9610"/>
                </a:solidFill>
                <a:effectLst/>
                <a:latin typeface="Calibri" panose="020F0502020204030204" pitchFamily="34" charset="0"/>
                <a:ea typeface="Calibri" panose="020F0502020204030204" pitchFamily="34" charset="0"/>
              </a:rPr>
              <a:t>2 </a:t>
            </a:r>
            <a:r>
              <a:rPr lang="nb-NO" sz="1100" dirty="0">
                <a:solidFill>
                  <a:schemeClr val="bg1"/>
                </a:solidFill>
                <a:effectLst/>
                <a:latin typeface="Calibri" panose="020F0502020204030204" pitchFamily="34" charset="0"/>
                <a:ea typeface="Calibri" panose="020F0502020204030204" pitchFamily="34" charset="0"/>
              </a:rPr>
              <a:t>–</a:t>
            </a:r>
            <a:r>
              <a:rPr lang="nb-NO" sz="1100" dirty="0">
                <a:solidFill>
                  <a:srgbClr val="CF9610"/>
                </a:solidFill>
                <a:effectLst/>
                <a:latin typeface="Calibri" panose="020F0502020204030204" pitchFamily="34" charset="0"/>
                <a:ea typeface="Calibri" panose="020F0502020204030204" pitchFamily="34" charset="0"/>
              </a:rPr>
              <a:t> </a:t>
            </a:r>
            <a:r>
              <a:rPr lang="nb-NO" sz="1100" dirty="0">
                <a:solidFill>
                  <a:srgbClr val="FF0000"/>
                </a:solidFill>
                <a:effectLst/>
                <a:latin typeface="Calibri" panose="020F0502020204030204" pitchFamily="34" charset="0"/>
                <a:ea typeface="Calibri" panose="020F0502020204030204" pitchFamily="34" charset="0"/>
              </a:rPr>
              <a:t>1</a:t>
            </a:r>
            <a:endParaRPr lang="nb-NO" sz="1100" dirty="0">
              <a:solidFill>
                <a:srgbClr val="FF0000"/>
              </a:solidFill>
              <a:latin typeface="Calibri" panose="020F0502020204030204" pitchFamily="34" charset="0"/>
              <a:ea typeface="Calibri" panose="020F0502020204030204" pitchFamily="34" charset="0"/>
            </a:endParaRPr>
          </a:p>
          <a:p>
            <a:r>
              <a:rPr lang="nb-NO" sz="1100" dirty="0">
                <a:solidFill>
                  <a:schemeClr val="bg1"/>
                </a:solidFill>
                <a:effectLst/>
                <a:latin typeface="Calibri" panose="020F0502020204030204" pitchFamily="34" charset="0"/>
                <a:ea typeface="Calibri" panose="020F0502020204030204" pitchFamily="34" charset="0"/>
              </a:rPr>
              <a:t>Dødball truende: </a:t>
            </a:r>
            <a:r>
              <a:rPr lang="nb-NO" sz="1100" dirty="0">
                <a:solidFill>
                  <a:srgbClr val="CF9610"/>
                </a:solidFill>
                <a:latin typeface="Calibri" panose="020F0502020204030204" pitchFamily="34" charset="0"/>
                <a:ea typeface="Calibri" panose="020F0502020204030204" pitchFamily="34" charset="0"/>
              </a:rPr>
              <a:t>0,7 </a:t>
            </a:r>
            <a:r>
              <a:rPr lang="nb-NO" sz="1100" dirty="0">
                <a:solidFill>
                  <a:schemeClr val="bg1"/>
                </a:solidFill>
                <a:latin typeface="Calibri" panose="020F0502020204030204" pitchFamily="34" charset="0"/>
                <a:ea typeface="Calibri" panose="020F0502020204030204" pitchFamily="34" charset="0"/>
              </a:rPr>
              <a:t>–</a:t>
            </a:r>
            <a:r>
              <a:rPr lang="nb-NO" sz="1100" dirty="0">
                <a:solidFill>
                  <a:srgbClr val="CF9610"/>
                </a:solidFill>
                <a:latin typeface="Calibri" panose="020F0502020204030204" pitchFamily="34" charset="0"/>
                <a:ea typeface="Calibri" panose="020F0502020204030204" pitchFamily="34" charset="0"/>
              </a:rPr>
              <a:t> </a:t>
            </a:r>
            <a:r>
              <a:rPr lang="nb-NO" sz="1100" dirty="0">
                <a:solidFill>
                  <a:srgbClr val="FF0000"/>
                </a:solidFill>
                <a:latin typeface="Calibri" panose="020F0502020204030204" pitchFamily="34" charset="0"/>
                <a:ea typeface="Calibri" panose="020F0502020204030204" pitchFamily="34" charset="0"/>
              </a:rPr>
              <a:t>0,2</a:t>
            </a:r>
          </a:p>
        </p:txBody>
      </p:sp>
    </p:spTree>
    <p:extLst>
      <p:ext uri="{BB962C8B-B14F-4D97-AF65-F5344CB8AC3E}">
        <p14:creationId xmlns:p14="http://schemas.microsoft.com/office/powerpoint/2010/main" val="65700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92A720B2-DD06-4AE4-B5C2-1E5B65996BFA}"/>
              </a:ext>
            </a:extLst>
          </p:cNvPr>
          <p:cNvSpPr txBox="1"/>
          <p:nvPr/>
        </p:nvSpPr>
        <p:spPr>
          <a:xfrm>
            <a:off x="121457" y="1966028"/>
            <a:ext cx="3868647"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000" b="1" dirty="0">
                <a:solidFill>
                  <a:schemeClr val="bg1"/>
                </a:solidFill>
                <a:latin typeface="Calibri" panose="020F0502020204030204"/>
              </a:rPr>
              <a:t>HOVEDPRINSIPPER AKADEMI</a:t>
            </a:r>
            <a:endParaRPr kumimoji="0" lang="nb-NO" sz="20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2" name="TekstSylinder 21">
            <a:extLst>
              <a:ext uri="{FF2B5EF4-FFF2-40B4-BE49-F238E27FC236}">
                <a16:creationId xmlns:a16="http://schemas.microsoft.com/office/drawing/2014/main" id="{49EB2501-D039-4FB6-828B-A3F82E70B224}"/>
              </a:ext>
            </a:extLst>
          </p:cNvPr>
          <p:cNvSpPr txBox="1"/>
          <p:nvPr/>
        </p:nvSpPr>
        <p:spPr>
          <a:xfrm>
            <a:off x="8550589" y="1491899"/>
            <a:ext cx="266754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000" b="1" dirty="0">
                <a:solidFill>
                  <a:schemeClr val="bg1"/>
                </a:solidFill>
                <a:latin typeface="Calibri" panose="020F0502020204030204"/>
              </a:rPr>
              <a:t>HOVEDPRINSIPPER HOVEDTRENER A LAG</a:t>
            </a:r>
            <a:endParaRPr kumimoji="0" lang="nb-NO" sz="20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9" name="TekstSylinder 28">
            <a:extLst>
              <a:ext uri="{FF2B5EF4-FFF2-40B4-BE49-F238E27FC236}">
                <a16:creationId xmlns:a16="http://schemas.microsoft.com/office/drawing/2014/main" id="{20AC30BA-4F0C-4F7B-B581-CA2641E81F5C}"/>
              </a:ext>
            </a:extLst>
          </p:cNvPr>
          <p:cNvSpPr txBox="1"/>
          <p:nvPr/>
        </p:nvSpPr>
        <p:spPr>
          <a:xfrm>
            <a:off x="4296173" y="1743262"/>
            <a:ext cx="3572058" cy="3231654"/>
          </a:xfrm>
          <a:prstGeom prst="rect">
            <a:avLst/>
          </a:prstGeom>
          <a:solidFill>
            <a:srgbClr val="002C59"/>
          </a:solidFill>
          <a:ln w="12700">
            <a:solidFill>
              <a:srgbClr val="CF9610"/>
            </a:solid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nb-NO" sz="1200" b="1" i="1" dirty="0">
                <a:solidFill>
                  <a:srgbClr val="CF9610"/>
                </a:solidFill>
                <a:latin typeface="Calibri" panose="020F0502020204030204"/>
              </a:rPr>
              <a:t>HOVEDPRINSIPPER SPILLESTIL</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2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2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200" b="1" i="1" dirty="0">
                <a:solidFill>
                  <a:srgbClr val="CF9610"/>
                </a:solidFill>
                <a:latin typeface="Calibri" panose="020F0502020204030204"/>
              </a:rPr>
              <a:t>HOVEDPRINSIPPER ER UFRAVIKELIGE PRINSIPPER SOM ALLTID SKAL KJENNETEGNE LAGET. </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200" b="1" i="1" dirty="0">
                <a:solidFill>
                  <a:srgbClr val="CF9610"/>
                </a:solidFill>
                <a:latin typeface="Calibri" panose="020F0502020204030204"/>
              </a:rPr>
              <a:t>HOVEDPRINSIPPENE SKAL HA EN DIREKTE RELASJON MED VÅR IDENTIETET OG MÅLPARAMETERNE VI KNYTTER DET TIL </a:t>
            </a: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2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nb-NO" sz="1200" b="1" i="1" dirty="0">
                <a:solidFill>
                  <a:srgbClr val="CF9610"/>
                </a:solidFill>
                <a:latin typeface="Calibri" panose="020F0502020204030204"/>
              </a:rPr>
              <a:t>HOVEDPRINSIPPENE TIL HOVEDTRENER SKAL  PRESENTERES, GODKJENNES OG FORANKRES I TEKNISK HJERTE FOR Å KVALITETS SIKRE AT IDENTIETEN TIL STABÆK ER IVARETATT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200" b="1" i="1" dirty="0">
              <a:solidFill>
                <a:srgbClr val="CF9610"/>
              </a:solidFill>
              <a:latin typeface="Calibri" panose="020F0502020204030204"/>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lang="nb-NO" sz="1200" b="1" i="1" dirty="0">
              <a:solidFill>
                <a:srgbClr val="CF9610"/>
              </a:solidFill>
              <a:latin typeface="Calibri" panose="020F0502020204030204"/>
            </a:endParaRPr>
          </a:p>
          <a:p>
            <a:pPr algn="ctr">
              <a:defRPr/>
            </a:pPr>
            <a:r>
              <a:rPr lang="nb-NO" sz="1200" b="1" i="1" dirty="0">
                <a:solidFill>
                  <a:srgbClr val="CF9610"/>
                </a:solidFill>
                <a:latin typeface="Calibri" panose="020F0502020204030204"/>
              </a:rPr>
              <a:t>ALLTID. UANSETT</a:t>
            </a:r>
          </a:p>
        </p:txBody>
      </p:sp>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419480" y="148728"/>
            <a:ext cx="670568" cy="803518"/>
          </a:xfrm>
          <a:prstGeom prst="rect">
            <a:avLst/>
          </a:prstGeom>
        </p:spPr>
      </p:pic>
      <p:sp>
        <p:nvSpPr>
          <p:cNvPr id="31" name="TekstSylinder 30">
            <a:extLst>
              <a:ext uri="{FF2B5EF4-FFF2-40B4-BE49-F238E27FC236}">
                <a16:creationId xmlns:a16="http://schemas.microsoft.com/office/drawing/2014/main" id="{4184CA82-DFC2-4A46-BABF-2FC42101018F}"/>
              </a:ext>
            </a:extLst>
          </p:cNvPr>
          <p:cNvSpPr txBox="1"/>
          <p:nvPr/>
        </p:nvSpPr>
        <p:spPr>
          <a:xfrm>
            <a:off x="4494354" y="1231456"/>
            <a:ext cx="3175696" cy="494539"/>
          </a:xfrm>
          <a:prstGeom prst="rect">
            <a:avLst/>
          </a:prstGeom>
          <a:solidFill>
            <a:srgbClr val="002C59">
              <a:alpha val="17000"/>
            </a:srgbClr>
          </a:solidFill>
          <a:ln w="25400">
            <a:solidFill>
              <a:srgbClr val="CF9610"/>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kstSylinder 31">
            <a:extLst>
              <a:ext uri="{FF2B5EF4-FFF2-40B4-BE49-F238E27FC236}">
                <a16:creationId xmlns:a16="http://schemas.microsoft.com/office/drawing/2014/main" id="{C5EF6B0C-BC3D-46D2-9505-FDB15225C0CB}"/>
              </a:ext>
            </a:extLst>
          </p:cNvPr>
          <p:cNvSpPr txBox="1"/>
          <p:nvPr/>
        </p:nvSpPr>
        <p:spPr>
          <a:xfrm>
            <a:off x="4510833" y="1256527"/>
            <a:ext cx="3142737" cy="461665"/>
          </a:xfrm>
          <a:prstGeom prst="rect">
            <a:avLst/>
          </a:prstGeom>
          <a:noFill/>
        </p:spPr>
        <p:txBody>
          <a:bodyPr wrap="square">
            <a:spAutoFit/>
          </a:bodyPr>
          <a:lstStyle/>
          <a:p>
            <a:r>
              <a:rPr lang="nb-NO" sz="1200" dirty="0">
                <a:solidFill>
                  <a:schemeClr val="bg1"/>
                </a:solidFill>
                <a:effectLst/>
                <a:latin typeface="Calibri" panose="020F0502020204030204" pitchFamily="34" charset="0"/>
                <a:ea typeface="Calibri" panose="020F0502020204030204" pitchFamily="34" charset="0"/>
              </a:rPr>
              <a:t>IDENTITETSMÅLING PÅ MÅLPARAMETER SKJER I TEKNISK HJERTE, HVER 3. UKE. </a:t>
            </a:r>
          </a:p>
        </p:txBody>
      </p:sp>
      <p:pic>
        <p:nvPicPr>
          <p:cNvPr id="16" name="Bilde 15">
            <a:extLst>
              <a:ext uri="{FF2B5EF4-FFF2-40B4-BE49-F238E27FC236}">
                <a16:creationId xmlns:a16="http://schemas.microsoft.com/office/drawing/2014/main" id="{77B9FBD8-592F-41FA-920B-73D208EA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48" y="2535384"/>
            <a:ext cx="3999109" cy="1877871"/>
          </a:xfrm>
          <a:prstGeom prst="rect">
            <a:avLst/>
          </a:prstGeom>
        </p:spPr>
      </p:pic>
      <p:pic>
        <p:nvPicPr>
          <p:cNvPr id="3" name="Bilde 2">
            <a:extLst>
              <a:ext uri="{FF2B5EF4-FFF2-40B4-BE49-F238E27FC236}">
                <a16:creationId xmlns:a16="http://schemas.microsoft.com/office/drawing/2014/main" id="{68F1F2FE-2FCF-4965-AB81-701A7119D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437" y="2535384"/>
            <a:ext cx="4049786" cy="1877871"/>
          </a:xfrm>
          <a:prstGeom prst="rect">
            <a:avLst/>
          </a:prstGeom>
        </p:spPr>
      </p:pic>
      <p:sp>
        <p:nvSpPr>
          <p:cNvPr id="10" name="TekstSylinder 9">
            <a:extLst>
              <a:ext uri="{FF2B5EF4-FFF2-40B4-BE49-F238E27FC236}">
                <a16:creationId xmlns:a16="http://schemas.microsoft.com/office/drawing/2014/main" id="{9E4DAA76-21C0-49D8-A254-8E5D2C1237CB}"/>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CF9610"/>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CF9610"/>
                </a:solidFill>
                <a:effectLst/>
                <a:uLnTx/>
                <a:uFillTx/>
                <a:latin typeface="Calibri"/>
                <a:ea typeface="+mn-ea"/>
                <a:cs typeface="+mn-cs"/>
              </a:rPr>
              <a:t>FOR EN NÅ</a:t>
            </a:r>
            <a:r>
              <a:rPr lang="nb-NO" sz="1400" dirty="0">
                <a:solidFill>
                  <a:srgbClr val="CF9610"/>
                </a:solidFill>
                <a:latin typeface="Calibri"/>
              </a:rPr>
              <a:t>TID OG EN FRAMTID SOM SKAL BEGEISTRE ALLE SOM ER GLAD I STABÆK</a:t>
            </a:r>
            <a:endParaRPr kumimoji="0" lang="nb-NO" sz="1400" b="0" i="0" u="none" strike="noStrike" kern="1200" cap="none" spc="0" normalizeH="0" baseline="0" noProof="0" dirty="0">
              <a:ln>
                <a:noFill/>
              </a:ln>
              <a:solidFill>
                <a:srgbClr val="CF9610"/>
              </a:solidFill>
              <a:effectLst/>
              <a:uLnTx/>
              <a:uFillTx/>
              <a:latin typeface="Calibri"/>
              <a:ea typeface="+mn-ea"/>
              <a:cs typeface="+mn-cs"/>
            </a:endParaRPr>
          </a:p>
        </p:txBody>
      </p:sp>
    </p:spTree>
    <p:extLst>
      <p:ext uri="{BB962C8B-B14F-4D97-AF65-F5344CB8AC3E}">
        <p14:creationId xmlns:p14="http://schemas.microsoft.com/office/powerpoint/2010/main" val="6575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1801177"/>
            <a:ext cx="609414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SPILLER LOGISTIKK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a:p>
            <a:pPr algn="ctr">
              <a:defRPr/>
            </a:pPr>
            <a:r>
              <a:rPr lang="nb-NO" b="1" i="1" dirty="0">
                <a:solidFill>
                  <a:srgbClr val="CF9610"/>
                </a:solidFill>
                <a:latin typeface="Calibri" panose="020F0502020204030204"/>
              </a:rPr>
              <a:t>EN KLUBB I NÅTIDEN OG FOR FRAMTIDEN</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26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6000">
              <a:schemeClr val="accent1">
                <a:lumMod val="95000"/>
                <a:lumOff val="5000"/>
              </a:schemeClr>
            </a:gs>
            <a:gs pos="100000">
              <a:schemeClr val="accent1">
                <a:lumMod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19" name="Rett linje 18">
            <a:extLst>
              <a:ext uri="{FF2B5EF4-FFF2-40B4-BE49-F238E27FC236}">
                <a16:creationId xmlns:a16="http://schemas.microsoft.com/office/drawing/2014/main" id="{1BC9BFB5-DEF9-44C2-98E5-B460E180579B}"/>
              </a:ext>
            </a:extLst>
          </p:cNvPr>
          <p:cNvCxnSpPr>
            <a:cxnSpLocks/>
            <a:stCxn id="68" idx="2"/>
            <a:endCxn id="18" idx="0"/>
          </p:cNvCxnSpPr>
          <p:nvPr/>
        </p:nvCxnSpPr>
        <p:spPr>
          <a:xfrm flipH="1">
            <a:off x="6067716" y="2655430"/>
            <a:ext cx="4193" cy="538722"/>
          </a:xfrm>
          <a:prstGeom prst="line">
            <a:avLst/>
          </a:prstGeom>
          <a:ln w="12700">
            <a:solidFill>
              <a:srgbClr val="CF9610"/>
            </a:solidFill>
            <a:prstDash val="solid"/>
          </a:ln>
        </p:spPr>
        <p:style>
          <a:lnRef idx="1">
            <a:schemeClr val="accent1"/>
          </a:lnRef>
          <a:fillRef idx="0">
            <a:schemeClr val="accent1"/>
          </a:fillRef>
          <a:effectRef idx="0">
            <a:schemeClr val="accent1"/>
          </a:effectRef>
          <a:fontRef idx="minor">
            <a:schemeClr val="tx1"/>
          </a:fontRef>
        </p:style>
      </p:cxnSp>
      <p:sp>
        <p:nvSpPr>
          <p:cNvPr id="68" name="TekstSylinder 67">
            <a:extLst>
              <a:ext uri="{FF2B5EF4-FFF2-40B4-BE49-F238E27FC236}">
                <a16:creationId xmlns:a16="http://schemas.microsoft.com/office/drawing/2014/main" id="{6B44E4EB-5B77-4812-A13C-A43FD82C031F}"/>
              </a:ext>
            </a:extLst>
          </p:cNvPr>
          <p:cNvSpPr txBox="1"/>
          <p:nvPr/>
        </p:nvSpPr>
        <p:spPr>
          <a:xfrm>
            <a:off x="4721000" y="1085770"/>
            <a:ext cx="2701818" cy="1569660"/>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i="1" dirty="0">
                <a:solidFill>
                  <a:srgbClr val="CF9610"/>
                </a:solidFill>
                <a:latin typeface="Calibri" panose="020F0502020204030204"/>
              </a:rPr>
              <a:t>EN KLUBB I NÅTIDEN OG FOR FRAMTIDEN</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VI SKAL HA EN LITEN OG UNG TROPP, MEN MED NOEN ETABLERTE SPILLERE SOM ER BÆREBJELKENE I LAGET OG  SOM HOLDER ET VELDIG HØYT NIVÅ</a:t>
            </a:r>
          </a:p>
        </p:txBody>
      </p:sp>
      <p:pic>
        <p:nvPicPr>
          <p:cNvPr id="40" name="Bilde 39">
            <a:hlinkClick r:id="" action="ppaction://noaction"/>
            <a:extLst>
              <a:ext uri="{FF2B5EF4-FFF2-40B4-BE49-F238E27FC236}">
                <a16:creationId xmlns:a16="http://schemas.microsoft.com/office/drawing/2014/main" id="{C00E3C91-C68C-40D6-84D4-564A5B0502CD}"/>
              </a:ext>
            </a:extLst>
          </p:cNvPr>
          <p:cNvPicPr>
            <a:picLocks noChangeAspect="1"/>
          </p:cNvPicPr>
          <p:nvPr/>
        </p:nvPicPr>
        <p:blipFill>
          <a:blip r:embed="rId2"/>
          <a:stretch>
            <a:fillRect/>
          </a:stretch>
        </p:blipFill>
        <p:spPr>
          <a:xfrm>
            <a:off x="682316" y="388512"/>
            <a:ext cx="670568" cy="803518"/>
          </a:xfrm>
          <a:prstGeom prst="rect">
            <a:avLst/>
          </a:prstGeom>
        </p:spPr>
      </p:pic>
      <p:sp>
        <p:nvSpPr>
          <p:cNvPr id="41" name="TekstSylinder 40">
            <a:extLst>
              <a:ext uri="{FF2B5EF4-FFF2-40B4-BE49-F238E27FC236}">
                <a16:creationId xmlns:a16="http://schemas.microsoft.com/office/drawing/2014/main" id="{B0F8406A-4BC9-4626-B619-72BB10BDFC31}"/>
              </a:ext>
            </a:extLst>
          </p:cNvPr>
          <p:cNvSpPr txBox="1"/>
          <p:nvPr/>
        </p:nvSpPr>
        <p:spPr>
          <a:xfrm>
            <a:off x="1627503" y="97781"/>
            <a:ext cx="893699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2C59"/>
                </a:solidFill>
                <a:effectLst/>
                <a:uLnTx/>
                <a:uFillTx/>
                <a:latin typeface="Calibri"/>
                <a:ea typeface="+mn-ea"/>
                <a:cs typeface="+mn-cs"/>
              </a:rPr>
              <a:t>EN ANNERLEDES SPORTSPLAN 2022-2025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2C59"/>
                </a:solidFill>
                <a:effectLst/>
                <a:uLnTx/>
                <a:uFillTx/>
                <a:latin typeface="Calibri"/>
                <a:ea typeface="+mn-ea"/>
                <a:cs typeface="+mn-cs"/>
              </a:rPr>
              <a:t>FOR EN NÅ</a:t>
            </a:r>
            <a:r>
              <a:rPr lang="nb-NO" sz="1400" dirty="0">
                <a:solidFill>
                  <a:srgbClr val="002C59"/>
                </a:solidFill>
                <a:latin typeface="Calibri"/>
              </a:rPr>
              <a:t>TID OG EN FRAMTID SOM SKAL BEGEISTRE ALLE SOM ER GLAD I STABÆK</a:t>
            </a:r>
            <a:endParaRPr kumimoji="0" lang="nb-NO" sz="1400" b="0" i="0" u="none" strike="noStrike" kern="1200" cap="none" spc="0" normalizeH="0" baseline="0" noProof="0" dirty="0">
              <a:ln>
                <a:noFill/>
              </a:ln>
              <a:solidFill>
                <a:srgbClr val="002C59"/>
              </a:solidFill>
              <a:effectLst/>
              <a:uLnTx/>
              <a:uFillTx/>
              <a:latin typeface="Calibri"/>
              <a:ea typeface="+mn-ea"/>
              <a:cs typeface="+mn-cs"/>
            </a:endParaRPr>
          </a:p>
        </p:txBody>
      </p:sp>
      <p:sp>
        <p:nvSpPr>
          <p:cNvPr id="18" name="TekstSylinder 17">
            <a:extLst>
              <a:ext uri="{FF2B5EF4-FFF2-40B4-BE49-F238E27FC236}">
                <a16:creationId xmlns:a16="http://schemas.microsoft.com/office/drawing/2014/main" id="{7F1DFCFD-4770-43C5-94E1-5366FF7B9457}"/>
              </a:ext>
            </a:extLst>
          </p:cNvPr>
          <p:cNvSpPr txBox="1"/>
          <p:nvPr/>
        </p:nvSpPr>
        <p:spPr>
          <a:xfrm>
            <a:off x="499122" y="3194152"/>
            <a:ext cx="11137187" cy="2800767"/>
          </a:xfrm>
          <a:prstGeom prst="rect">
            <a:avLst/>
          </a:prstGeom>
          <a:solidFill>
            <a:srgbClr val="002C59"/>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solidFill>
                  <a:srgbClr val="CF9610"/>
                </a:solidFill>
              </a:rPr>
              <a:t>Stabæk Fotball skal tilstrebe en langsiktig, bærekraftig økonomi.</a:t>
            </a: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være tro mot vår målsetning i forhold til antall akademispillere i A-troppen.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ha en liten, spisset tropp som åpner plasser til egenutviklede.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ha en ung tropp som har et høyt verdipotensial ved spillersalg.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Våre etablerte skal være bærebjelkene i laget, gode rollemodeller og bidra til å utvikle våre unge spillere.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600" i="1" dirty="0">
              <a:solidFill>
                <a:srgbClr val="CF961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i="1" dirty="0">
                <a:solidFill>
                  <a:srgbClr val="CF9610"/>
                </a:solidFill>
              </a:rPr>
              <a:t>Vi skal være de beste i landet på å forhandle priser på våre spillere.  </a:t>
            </a:r>
            <a:endParaRPr kumimoji="0" lang="nb-NO" sz="1600"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9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C59"/>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6864B8-041D-432B-AB29-8DA68819CA7E}"/>
              </a:ext>
            </a:extLst>
          </p:cNvPr>
          <p:cNvSpPr/>
          <p:nvPr/>
        </p:nvSpPr>
        <p:spPr>
          <a:xfrm>
            <a:off x="1521849" y="3217862"/>
            <a:ext cx="8887240" cy="2425148"/>
          </a:xfrm>
          <a:prstGeom prst="rect">
            <a:avLst/>
          </a:prstGeom>
          <a:solidFill>
            <a:schemeClr val="accent1">
              <a:alpha val="2000"/>
            </a:schemeClr>
          </a:solidFill>
          <a:ln>
            <a:solidFill>
              <a:srgbClr val="CF9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1" name="Rett linje 40">
            <a:extLst>
              <a:ext uri="{FF2B5EF4-FFF2-40B4-BE49-F238E27FC236}">
                <a16:creationId xmlns:a16="http://schemas.microsoft.com/office/drawing/2014/main" id="{DD488C56-4069-41B4-9D23-919186FFF357}"/>
              </a:ext>
            </a:extLst>
          </p:cNvPr>
          <p:cNvCxnSpPr>
            <a:cxnSpLocks/>
            <a:stCxn id="24" idx="1"/>
            <a:endCxn id="17" idx="3"/>
          </p:cNvCxnSpPr>
          <p:nvPr/>
        </p:nvCxnSpPr>
        <p:spPr>
          <a:xfrm flipH="1" flipV="1">
            <a:off x="4335479" y="5001946"/>
            <a:ext cx="3810772" cy="9057"/>
          </a:xfrm>
          <a:prstGeom prst="line">
            <a:avLst/>
          </a:prstGeom>
          <a:ln w="3175">
            <a:solidFill>
              <a:srgbClr val="CF9610"/>
            </a:solidFill>
            <a:prstDash val="sysDot"/>
          </a:ln>
        </p:spPr>
        <p:style>
          <a:lnRef idx="1">
            <a:schemeClr val="accent1"/>
          </a:lnRef>
          <a:fillRef idx="0">
            <a:schemeClr val="accent1"/>
          </a:fillRef>
          <a:effectRef idx="0">
            <a:schemeClr val="accent1"/>
          </a:effectRef>
          <a:fontRef idx="minor">
            <a:schemeClr val="tx1"/>
          </a:fontRef>
        </p:style>
      </p:cxnSp>
      <p:pic>
        <p:nvPicPr>
          <p:cNvPr id="30" name="Bilde 29">
            <a:hlinkClick r:id="" action="ppaction://noaction"/>
            <a:extLst>
              <a:ext uri="{FF2B5EF4-FFF2-40B4-BE49-F238E27FC236}">
                <a16:creationId xmlns:a16="http://schemas.microsoft.com/office/drawing/2014/main" id="{393ECA55-6A68-40CA-8DDC-7EF13593C820}"/>
              </a:ext>
            </a:extLst>
          </p:cNvPr>
          <p:cNvPicPr>
            <a:picLocks noChangeAspect="1"/>
          </p:cNvPicPr>
          <p:nvPr/>
        </p:nvPicPr>
        <p:blipFill>
          <a:blip r:embed="rId2"/>
          <a:stretch>
            <a:fillRect/>
          </a:stretch>
        </p:blipFill>
        <p:spPr>
          <a:xfrm>
            <a:off x="682316" y="388512"/>
            <a:ext cx="670568" cy="803518"/>
          </a:xfrm>
          <a:prstGeom prst="rect">
            <a:avLst/>
          </a:prstGeom>
        </p:spPr>
      </p:pic>
      <p:sp>
        <p:nvSpPr>
          <p:cNvPr id="42" name="TekstSylinder 41">
            <a:extLst>
              <a:ext uri="{FF2B5EF4-FFF2-40B4-BE49-F238E27FC236}">
                <a16:creationId xmlns:a16="http://schemas.microsoft.com/office/drawing/2014/main" id="{34D792FE-9409-44C2-92A5-4C285D26B226}"/>
              </a:ext>
            </a:extLst>
          </p:cNvPr>
          <p:cNvSpPr txBox="1"/>
          <p:nvPr/>
        </p:nvSpPr>
        <p:spPr>
          <a:xfrm>
            <a:off x="3048930" y="817204"/>
            <a:ext cx="609414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b="1" dirty="0">
                <a:solidFill>
                  <a:schemeClr val="bg1"/>
                </a:solidFill>
                <a:latin typeface="Calibri" panose="020F0502020204030204"/>
              </a:rPr>
              <a:t>SPILLER LOGISTIKK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1800" b="1" dirty="0">
              <a:solidFill>
                <a:schemeClr val="bg1"/>
              </a:solidFill>
              <a:latin typeface="Calibri" panose="020F0502020204030204"/>
            </a:endParaRPr>
          </a:p>
          <a:p>
            <a:pPr algn="ctr">
              <a:defRPr/>
            </a:pPr>
            <a:r>
              <a:rPr lang="nb-NO" b="1" i="1" dirty="0">
                <a:solidFill>
                  <a:srgbClr val="CF9610"/>
                </a:solidFill>
                <a:latin typeface="Calibri" panose="020F0502020204030204"/>
              </a:rPr>
              <a:t>Mot 2025</a:t>
            </a:r>
            <a:endParaRPr kumimoji="0" lang="nb-NO" b="1" i="1" u="none" strike="noStrike" kern="1200" cap="none" spc="0" normalizeH="0" baseline="0" noProof="0" dirty="0">
              <a:ln>
                <a:noFill/>
              </a:ln>
              <a:solidFill>
                <a:srgbClr val="CF9610"/>
              </a:solidFill>
              <a:effectLst/>
              <a:uLnTx/>
              <a:uFillTx/>
              <a:latin typeface="Calibri" panose="020F0502020204030204"/>
              <a:ea typeface="+mn-ea"/>
              <a:cs typeface="+mn-cs"/>
            </a:endParaRPr>
          </a:p>
        </p:txBody>
      </p:sp>
      <p:sp>
        <p:nvSpPr>
          <p:cNvPr id="4" name="TekstSylinder 3">
            <a:extLst>
              <a:ext uri="{FF2B5EF4-FFF2-40B4-BE49-F238E27FC236}">
                <a16:creationId xmlns:a16="http://schemas.microsoft.com/office/drawing/2014/main" id="{3589F9C2-2262-4676-B641-2608A5A5AA59}"/>
              </a:ext>
            </a:extLst>
          </p:cNvPr>
          <p:cNvSpPr txBox="1"/>
          <p:nvPr/>
        </p:nvSpPr>
        <p:spPr>
          <a:xfrm>
            <a:off x="4745091" y="2017533"/>
            <a:ext cx="2701818" cy="461665"/>
          </a:xfrm>
          <a:prstGeom prst="rect">
            <a:avLst/>
          </a:prstGeom>
          <a:solidFill>
            <a:srgbClr val="002C59"/>
          </a:solidFill>
          <a:ln>
            <a:solidFill>
              <a:srgbClr val="CF961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ANTALL SPILLERE: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1" u="none" strike="noStrike" kern="1200" cap="none" spc="0" normalizeH="0" baseline="0" noProof="0" dirty="0">
                <a:ln>
                  <a:noFill/>
                </a:ln>
                <a:solidFill>
                  <a:srgbClr val="CF9610"/>
                </a:solidFill>
                <a:effectLst/>
                <a:uLnTx/>
                <a:uFillTx/>
                <a:latin typeface="Calibri" panose="020F0502020204030204"/>
                <a:ea typeface="+mn-ea"/>
                <a:cs typeface="+mn-cs"/>
              </a:rPr>
              <a:t>SNITT SPILLETID UNDER 21 ÅR: 40%</a:t>
            </a:r>
          </a:p>
        </p:txBody>
      </p:sp>
      <p:sp>
        <p:nvSpPr>
          <p:cNvPr id="10" name="TekstSylinder 9">
            <a:extLst>
              <a:ext uri="{FF2B5EF4-FFF2-40B4-BE49-F238E27FC236}">
                <a16:creationId xmlns:a16="http://schemas.microsoft.com/office/drawing/2014/main" id="{88FFD8CF-93DB-4491-989D-2D6C2BAB5963}"/>
              </a:ext>
            </a:extLst>
          </p:cNvPr>
          <p:cNvSpPr txBox="1"/>
          <p:nvPr/>
        </p:nvSpPr>
        <p:spPr>
          <a:xfrm>
            <a:off x="4273238" y="3468736"/>
            <a:ext cx="6094140" cy="253916"/>
          </a:xfrm>
          <a:prstGeom prst="rect">
            <a:avLst/>
          </a:prstGeom>
          <a:noFill/>
          <a:ln>
            <a:noFill/>
          </a:ln>
        </p:spPr>
        <p:txBody>
          <a:bodyPr wrap="square" rtlCol="0">
            <a:spAutoFit/>
          </a:bodyPr>
          <a:lstStyle/>
          <a:p>
            <a:pPr algn="ctr">
              <a:defRPr/>
            </a:pPr>
            <a:r>
              <a:rPr kumimoji="0" lang="nb-NO" sz="1050" b="1" i="0" u="none" strike="noStrike" kern="1200" cap="none" spc="0" normalizeH="0" baseline="0" dirty="0">
                <a:ln>
                  <a:noFill/>
                </a:ln>
                <a:solidFill>
                  <a:schemeClr val="bg1"/>
                </a:solidFill>
                <a:effectLst/>
                <a:uLnTx/>
                <a:uFillTx/>
                <a:latin typeface="Calibri" panose="020F0502020204030204"/>
              </a:rPr>
              <a:t>15       16       17       18       19       20       21       22       23       24       25       26       27 ÅR </a:t>
            </a:r>
            <a:endParaRPr kumimoji="0" lang="nb-NO" sz="1050" b="1" i="0" u="none" strike="noStrike" kern="1200" cap="none" spc="0" normalizeH="0" baseline="0" noProof="0" dirty="0">
              <a:ln>
                <a:noFill/>
              </a:ln>
              <a:solidFill>
                <a:schemeClr val="bg1"/>
              </a:solidFill>
              <a:effectLst/>
              <a:uLnTx/>
              <a:uFillTx/>
              <a:latin typeface="Calibri" panose="020F0502020204030204"/>
            </a:endParaRPr>
          </a:p>
        </p:txBody>
      </p:sp>
      <p:sp>
        <p:nvSpPr>
          <p:cNvPr id="15" name="TekstSylinder 14">
            <a:extLst>
              <a:ext uri="{FF2B5EF4-FFF2-40B4-BE49-F238E27FC236}">
                <a16:creationId xmlns:a16="http://schemas.microsoft.com/office/drawing/2014/main" id="{6E96C89B-7E51-4E7F-8F4E-F5141AD74F5E}"/>
              </a:ext>
            </a:extLst>
          </p:cNvPr>
          <p:cNvSpPr txBox="1"/>
          <p:nvPr/>
        </p:nvSpPr>
        <p:spPr>
          <a:xfrm>
            <a:off x="2111149" y="3753645"/>
            <a:ext cx="2235169" cy="253916"/>
          </a:xfrm>
          <a:prstGeom prst="rect">
            <a:avLst/>
          </a:prstGeom>
          <a:noFill/>
          <a:ln w="12700">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noProof="0" dirty="0">
                <a:solidFill>
                  <a:schemeClr val="bg1"/>
                </a:solidFill>
                <a:latin typeface="Calibri" panose="020F0502020204030204"/>
                <a:ea typeface=""/>
                <a:cs typeface=""/>
              </a:rPr>
              <a:t>STABÆK AKADEMIET</a:t>
            </a:r>
          </a:p>
        </p:txBody>
      </p:sp>
      <p:sp>
        <p:nvSpPr>
          <p:cNvPr id="16" name="TekstSylinder 15">
            <a:extLst>
              <a:ext uri="{FF2B5EF4-FFF2-40B4-BE49-F238E27FC236}">
                <a16:creationId xmlns:a16="http://schemas.microsoft.com/office/drawing/2014/main" id="{49DF86A0-6D4C-432F-8FB2-FE28EE77802C}"/>
              </a:ext>
            </a:extLst>
          </p:cNvPr>
          <p:cNvSpPr txBox="1"/>
          <p:nvPr/>
        </p:nvSpPr>
        <p:spPr>
          <a:xfrm>
            <a:off x="2120841" y="4303050"/>
            <a:ext cx="2235169" cy="253916"/>
          </a:xfrm>
          <a:prstGeom prst="rect">
            <a:avLst/>
          </a:prstGeom>
          <a:noFill/>
          <a:ln w="12700">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noProof="0" dirty="0">
                <a:solidFill>
                  <a:schemeClr val="bg1"/>
                </a:solidFill>
                <a:latin typeface="Calibri" panose="020F0502020204030204"/>
                <a:ea typeface=""/>
                <a:cs typeface=""/>
              </a:rPr>
              <a:t>UNGE SPILLERE </a:t>
            </a:r>
            <a:endParaRPr kumimoji="0" lang="nb-NO" sz="1050" b="1" i="0" u="none" strike="noStrike" kern="1200" cap="none" spc="0" normalizeH="0" baseline="0" noProof="0" dirty="0">
              <a:ln>
                <a:noFill/>
              </a:ln>
              <a:solidFill>
                <a:schemeClr val="bg1"/>
              </a:solidFill>
              <a:effectLst/>
              <a:uLnTx/>
              <a:uFillTx/>
              <a:latin typeface="Calibri" panose="020F0502020204030204"/>
              <a:ea typeface=""/>
              <a:cs typeface=""/>
            </a:endParaRPr>
          </a:p>
        </p:txBody>
      </p:sp>
      <p:sp>
        <p:nvSpPr>
          <p:cNvPr id="17" name="TekstSylinder 16">
            <a:extLst>
              <a:ext uri="{FF2B5EF4-FFF2-40B4-BE49-F238E27FC236}">
                <a16:creationId xmlns:a16="http://schemas.microsoft.com/office/drawing/2014/main" id="{63ABAD07-5949-44E0-8EA8-9D23F7ED4115}"/>
              </a:ext>
            </a:extLst>
          </p:cNvPr>
          <p:cNvSpPr txBox="1"/>
          <p:nvPr/>
        </p:nvSpPr>
        <p:spPr>
          <a:xfrm>
            <a:off x="2100310" y="4874988"/>
            <a:ext cx="2235169" cy="253916"/>
          </a:xfrm>
          <a:prstGeom prst="rect">
            <a:avLst/>
          </a:prstGeom>
          <a:noFill/>
          <a:ln w="12700">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noProof="0" dirty="0">
                <a:solidFill>
                  <a:schemeClr val="bg1"/>
                </a:solidFill>
                <a:latin typeface="Calibri" panose="020F0502020204030204"/>
                <a:ea typeface=""/>
                <a:cs typeface=""/>
              </a:rPr>
              <a:t>ETABLERTE SPILLERE</a:t>
            </a:r>
            <a:endParaRPr kumimoji="0" lang="nb-NO" sz="1050" b="1" i="0" u="none" strike="noStrike" kern="1200" cap="none" spc="0" normalizeH="0" baseline="0" noProof="0" dirty="0">
              <a:ln>
                <a:noFill/>
              </a:ln>
              <a:solidFill>
                <a:schemeClr val="bg1"/>
              </a:solidFill>
              <a:effectLst/>
              <a:uLnTx/>
              <a:uFillTx/>
              <a:latin typeface="Calibri" panose="020F0502020204030204"/>
              <a:ea typeface=""/>
              <a:cs typeface=""/>
            </a:endParaRPr>
          </a:p>
        </p:txBody>
      </p:sp>
      <p:sp>
        <p:nvSpPr>
          <p:cNvPr id="18" name="TekstSylinder 17">
            <a:extLst>
              <a:ext uri="{FF2B5EF4-FFF2-40B4-BE49-F238E27FC236}">
                <a16:creationId xmlns:a16="http://schemas.microsoft.com/office/drawing/2014/main" id="{8DC4FEAA-5F97-42CA-856E-32358E1CBF05}"/>
              </a:ext>
            </a:extLst>
          </p:cNvPr>
          <p:cNvSpPr txBox="1"/>
          <p:nvPr/>
        </p:nvSpPr>
        <p:spPr>
          <a:xfrm>
            <a:off x="1646417" y="3734297"/>
            <a:ext cx="49052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dirty="0">
                <a:solidFill>
                  <a:schemeClr val="bg1"/>
                </a:solidFill>
                <a:latin typeface="Calibri" panose="020F0502020204030204"/>
              </a:rPr>
              <a:t>50%</a:t>
            </a:r>
          </a:p>
        </p:txBody>
      </p:sp>
      <p:sp>
        <p:nvSpPr>
          <p:cNvPr id="19" name="TekstSylinder 18">
            <a:extLst>
              <a:ext uri="{FF2B5EF4-FFF2-40B4-BE49-F238E27FC236}">
                <a16:creationId xmlns:a16="http://schemas.microsoft.com/office/drawing/2014/main" id="{B70CE134-7585-43B8-93DD-CA85FE7731BA}"/>
              </a:ext>
            </a:extLst>
          </p:cNvPr>
          <p:cNvSpPr txBox="1"/>
          <p:nvPr/>
        </p:nvSpPr>
        <p:spPr>
          <a:xfrm>
            <a:off x="1640256" y="4281081"/>
            <a:ext cx="49052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dirty="0">
                <a:solidFill>
                  <a:schemeClr val="bg1"/>
                </a:solidFill>
                <a:latin typeface="Calibri" panose="020F0502020204030204"/>
              </a:rPr>
              <a:t>20%</a:t>
            </a:r>
          </a:p>
        </p:txBody>
      </p:sp>
      <p:sp>
        <p:nvSpPr>
          <p:cNvPr id="20" name="TekstSylinder 19">
            <a:extLst>
              <a:ext uri="{FF2B5EF4-FFF2-40B4-BE49-F238E27FC236}">
                <a16:creationId xmlns:a16="http://schemas.microsoft.com/office/drawing/2014/main" id="{708834D5-BA9B-4528-A7CC-609258FF17CD}"/>
              </a:ext>
            </a:extLst>
          </p:cNvPr>
          <p:cNvSpPr txBox="1"/>
          <p:nvPr/>
        </p:nvSpPr>
        <p:spPr>
          <a:xfrm>
            <a:off x="1639394" y="4882683"/>
            <a:ext cx="490524"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dirty="0">
                <a:solidFill>
                  <a:schemeClr val="bg1"/>
                </a:solidFill>
                <a:latin typeface="Calibri" panose="020F0502020204030204"/>
              </a:rPr>
              <a:t>30%</a:t>
            </a:r>
          </a:p>
        </p:txBody>
      </p:sp>
      <p:sp>
        <p:nvSpPr>
          <p:cNvPr id="21" name="TekstSylinder 20">
            <a:extLst>
              <a:ext uri="{FF2B5EF4-FFF2-40B4-BE49-F238E27FC236}">
                <a16:creationId xmlns:a16="http://schemas.microsoft.com/office/drawing/2014/main" id="{2E9F62E8-623D-43DC-A207-6E7215EB3AB5}"/>
              </a:ext>
            </a:extLst>
          </p:cNvPr>
          <p:cNvSpPr txBox="1"/>
          <p:nvPr/>
        </p:nvSpPr>
        <p:spPr>
          <a:xfrm>
            <a:off x="5175907" y="3752408"/>
            <a:ext cx="1641787" cy="257347"/>
          </a:xfrm>
          <a:prstGeom prst="rect">
            <a:avLst/>
          </a:prstGeom>
          <a:noFill/>
          <a:ln>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dirty="0">
                <a:solidFill>
                  <a:schemeClr val="bg1"/>
                </a:solidFill>
                <a:latin typeface="Calibri" panose="020F0502020204030204"/>
                <a:ea typeface=""/>
                <a:cs typeface=""/>
              </a:rPr>
              <a:t>7</a:t>
            </a:r>
            <a:endParaRPr kumimoji="0" lang="nb-NO" sz="1050" b="1" i="0" u="none" strike="noStrike" kern="1200" cap="none" spc="0" normalizeH="0" baseline="0" noProof="0" dirty="0">
              <a:ln>
                <a:noFill/>
              </a:ln>
              <a:solidFill>
                <a:schemeClr val="bg1"/>
              </a:solidFill>
              <a:effectLst/>
              <a:uLnTx/>
              <a:uFillTx/>
              <a:latin typeface="Calibri" panose="020F0502020204030204"/>
              <a:ea typeface=""/>
              <a:cs typeface=""/>
            </a:endParaRPr>
          </a:p>
        </p:txBody>
      </p:sp>
      <p:sp>
        <p:nvSpPr>
          <p:cNvPr id="22" name="TekstSylinder 21">
            <a:extLst>
              <a:ext uri="{FF2B5EF4-FFF2-40B4-BE49-F238E27FC236}">
                <a16:creationId xmlns:a16="http://schemas.microsoft.com/office/drawing/2014/main" id="{386D845C-DE68-4BD3-AED3-FB81945F28A1}"/>
              </a:ext>
            </a:extLst>
          </p:cNvPr>
          <p:cNvSpPr txBox="1"/>
          <p:nvPr/>
        </p:nvSpPr>
        <p:spPr>
          <a:xfrm>
            <a:off x="6912666" y="3756146"/>
            <a:ext cx="1068622" cy="253916"/>
          </a:xfrm>
          <a:prstGeom prst="rect">
            <a:avLst/>
          </a:prstGeom>
          <a:noFill/>
          <a:ln>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dirty="0">
                <a:solidFill>
                  <a:schemeClr val="bg1"/>
                </a:solidFill>
                <a:latin typeface="Calibri" panose="020F0502020204030204"/>
                <a:ea typeface=""/>
                <a:cs typeface=""/>
              </a:rPr>
              <a:t>4</a:t>
            </a:r>
            <a:endParaRPr kumimoji="0" lang="nb-NO" sz="1050" b="1" i="0" u="none" strike="noStrike" kern="1200" cap="none" spc="0" normalizeH="0" baseline="0" noProof="0" dirty="0">
              <a:ln>
                <a:noFill/>
              </a:ln>
              <a:solidFill>
                <a:schemeClr val="bg1"/>
              </a:solidFill>
              <a:effectLst/>
              <a:uLnTx/>
              <a:uFillTx/>
              <a:latin typeface="Calibri" panose="020F0502020204030204"/>
              <a:ea typeface=""/>
              <a:cs typeface=""/>
            </a:endParaRPr>
          </a:p>
        </p:txBody>
      </p:sp>
      <p:sp>
        <p:nvSpPr>
          <p:cNvPr id="23" name="TekstSylinder 22">
            <a:extLst>
              <a:ext uri="{FF2B5EF4-FFF2-40B4-BE49-F238E27FC236}">
                <a16:creationId xmlns:a16="http://schemas.microsoft.com/office/drawing/2014/main" id="{16012FAD-1E25-4939-89FC-F8B29F91DFF5}"/>
              </a:ext>
            </a:extLst>
          </p:cNvPr>
          <p:cNvSpPr txBox="1"/>
          <p:nvPr/>
        </p:nvSpPr>
        <p:spPr>
          <a:xfrm>
            <a:off x="5728299" y="4301399"/>
            <a:ext cx="1848500" cy="253916"/>
          </a:xfrm>
          <a:prstGeom prst="rect">
            <a:avLst/>
          </a:prstGeom>
          <a:noFill/>
          <a:ln>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sz="1050" b="1" dirty="0">
                <a:solidFill>
                  <a:schemeClr val="bg1"/>
                </a:solidFill>
                <a:latin typeface="Calibri" panose="020F0502020204030204"/>
                <a:ea typeface=""/>
                <a:cs typeface=""/>
              </a:rPr>
              <a:t>5</a:t>
            </a:r>
            <a:endParaRPr kumimoji="0" lang="nb-NO" sz="1050" b="1" i="0" u="none" strike="noStrike" kern="1200" cap="none" spc="0" normalizeH="0" baseline="0" noProof="0" dirty="0">
              <a:ln>
                <a:noFill/>
              </a:ln>
              <a:solidFill>
                <a:schemeClr val="bg1"/>
              </a:solidFill>
              <a:effectLst/>
              <a:uLnTx/>
              <a:uFillTx/>
              <a:latin typeface="Calibri" panose="020F0502020204030204"/>
              <a:ea typeface=""/>
              <a:cs typeface=""/>
            </a:endParaRPr>
          </a:p>
        </p:txBody>
      </p:sp>
      <p:sp>
        <p:nvSpPr>
          <p:cNvPr id="24" name="TekstSylinder 23">
            <a:extLst>
              <a:ext uri="{FF2B5EF4-FFF2-40B4-BE49-F238E27FC236}">
                <a16:creationId xmlns:a16="http://schemas.microsoft.com/office/drawing/2014/main" id="{9FFCB077-1D78-4495-9B88-C62DCC16DB37}"/>
              </a:ext>
            </a:extLst>
          </p:cNvPr>
          <p:cNvSpPr txBox="1"/>
          <p:nvPr/>
        </p:nvSpPr>
        <p:spPr>
          <a:xfrm>
            <a:off x="8146251" y="4884045"/>
            <a:ext cx="1692030" cy="253916"/>
          </a:xfrm>
          <a:prstGeom prst="rect">
            <a:avLst/>
          </a:prstGeom>
          <a:noFill/>
          <a:ln>
            <a:solidFill>
              <a:srgbClr val="CF961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chemeClr val="bg1"/>
                </a:solidFill>
                <a:effectLst/>
                <a:uLnTx/>
                <a:uFillTx/>
                <a:latin typeface="Calibri" panose="020F0502020204030204"/>
                <a:ea typeface=""/>
                <a:cs typeface=""/>
              </a:rPr>
              <a:t>5</a:t>
            </a:r>
          </a:p>
        </p:txBody>
      </p:sp>
      <p:sp>
        <p:nvSpPr>
          <p:cNvPr id="26" name="TekstSylinder 25">
            <a:extLst>
              <a:ext uri="{FF2B5EF4-FFF2-40B4-BE49-F238E27FC236}">
                <a16:creationId xmlns:a16="http://schemas.microsoft.com/office/drawing/2014/main" id="{50E3E1AF-1207-4DD3-8903-4133CAFA2D87}"/>
              </a:ext>
            </a:extLst>
          </p:cNvPr>
          <p:cNvSpPr txBox="1"/>
          <p:nvPr/>
        </p:nvSpPr>
        <p:spPr>
          <a:xfrm>
            <a:off x="1884656" y="3337244"/>
            <a:ext cx="2720461"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nb-NO" dirty="0">
                <a:solidFill>
                  <a:schemeClr val="bg1"/>
                </a:solidFill>
                <a:latin typeface="Calibri" panose="020F0502020204030204"/>
              </a:rPr>
              <a:t>ALDERSAMMENSETNING</a:t>
            </a:r>
            <a:endParaRPr kumimoji="0" lang="nb-NO"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7" name="TekstSylinder 26">
            <a:extLst>
              <a:ext uri="{FF2B5EF4-FFF2-40B4-BE49-F238E27FC236}">
                <a16:creationId xmlns:a16="http://schemas.microsoft.com/office/drawing/2014/main" id="{24D5D7F9-2021-47AC-8EF5-26B2206A2A81}"/>
              </a:ext>
            </a:extLst>
          </p:cNvPr>
          <p:cNvSpPr txBox="1"/>
          <p:nvPr/>
        </p:nvSpPr>
        <p:spPr>
          <a:xfrm>
            <a:off x="8144696" y="3753105"/>
            <a:ext cx="1692030" cy="253916"/>
          </a:xfrm>
          <a:prstGeom prst="rect">
            <a:avLst/>
          </a:prstGeom>
          <a:noFill/>
          <a:ln>
            <a:solidFill>
              <a:srgbClr val="CF9610"/>
            </a:solidFill>
          </a:ln>
        </p:spPr>
        <p:txBody>
          <a:bodyPr wrap="square" rtlCol="0">
            <a:spAutoFit/>
          </a:bodyPr>
          <a:lstStyle>
            <a:defPPr>
              <a:defRPr lang="nb-NO"/>
            </a:defPPr>
            <a:lvl1pPr marR="0" lvl="0" indent="0" algn="ctr" defTabSz="1219170" fontAlgn="auto">
              <a:lnSpc>
                <a:spcPct val="100000"/>
              </a:lnSpc>
              <a:spcBef>
                <a:spcPts val="0"/>
              </a:spcBef>
              <a:spcAft>
                <a:spcPts val="0"/>
              </a:spcAft>
              <a:buClrTx/>
              <a:buSzTx/>
              <a:buFontTx/>
              <a:buNone/>
              <a:tabLst/>
              <a:defRPr sz="1000" b="1">
                <a:solidFill>
                  <a:prstClr val="black"/>
                </a:solidFill>
                <a:latin typeface="Calibri" panose="020F0502020204030204"/>
                <a:ea typeface=""/>
                <a:cs typeface=""/>
              </a:defRPr>
            </a:lvl1pPr>
          </a:lstStyle>
          <a:p>
            <a:r>
              <a:rPr lang="nb-NO" sz="1050" dirty="0">
                <a:solidFill>
                  <a:schemeClr val="bg1"/>
                </a:solidFill>
              </a:rPr>
              <a:t>2</a:t>
            </a:r>
          </a:p>
        </p:txBody>
      </p:sp>
      <p:cxnSp>
        <p:nvCxnSpPr>
          <p:cNvPr id="29" name="Rett linje 28">
            <a:extLst>
              <a:ext uri="{FF2B5EF4-FFF2-40B4-BE49-F238E27FC236}">
                <a16:creationId xmlns:a16="http://schemas.microsoft.com/office/drawing/2014/main" id="{0ECBD2A4-5222-4820-9ACF-86E6417F6E9B}"/>
              </a:ext>
            </a:extLst>
          </p:cNvPr>
          <p:cNvCxnSpPr>
            <a:cxnSpLocks/>
            <a:stCxn id="21" idx="1"/>
            <a:endCxn id="15" idx="3"/>
          </p:cNvCxnSpPr>
          <p:nvPr/>
        </p:nvCxnSpPr>
        <p:spPr>
          <a:xfrm flipH="1" flipV="1">
            <a:off x="4346318" y="3880603"/>
            <a:ext cx="829589" cy="479"/>
          </a:xfrm>
          <a:prstGeom prst="line">
            <a:avLst/>
          </a:prstGeom>
          <a:ln w="3175">
            <a:solidFill>
              <a:srgbClr val="CF9610"/>
            </a:solidFill>
            <a:prstDash val="sysDot"/>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9CBC4D0-D9F9-4FAB-87CF-2F64F016957B}"/>
              </a:ext>
            </a:extLst>
          </p:cNvPr>
          <p:cNvCxnSpPr>
            <a:cxnSpLocks/>
            <a:stCxn id="22" idx="1"/>
            <a:endCxn id="21" idx="3"/>
          </p:cNvCxnSpPr>
          <p:nvPr/>
        </p:nvCxnSpPr>
        <p:spPr>
          <a:xfrm flipH="1" flipV="1">
            <a:off x="6817694" y="3881082"/>
            <a:ext cx="94972" cy="2022"/>
          </a:xfrm>
          <a:prstGeom prst="line">
            <a:avLst/>
          </a:prstGeom>
          <a:ln w="3175">
            <a:solidFill>
              <a:srgbClr val="CF9610"/>
            </a:solidFill>
            <a:prstDash val="sysDot"/>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9BFD3EEE-3C9B-4178-9904-67304DA68ADA}"/>
              </a:ext>
            </a:extLst>
          </p:cNvPr>
          <p:cNvCxnSpPr>
            <a:cxnSpLocks/>
            <a:stCxn id="23" idx="1"/>
            <a:endCxn id="16" idx="3"/>
          </p:cNvCxnSpPr>
          <p:nvPr/>
        </p:nvCxnSpPr>
        <p:spPr>
          <a:xfrm flipH="1">
            <a:off x="4356010" y="4428357"/>
            <a:ext cx="1372289" cy="1651"/>
          </a:xfrm>
          <a:prstGeom prst="line">
            <a:avLst/>
          </a:prstGeom>
          <a:ln w="3175">
            <a:solidFill>
              <a:srgbClr val="CF9610"/>
            </a:solidFill>
            <a:prstDash val="sysDot"/>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7259FD58-6826-4C83-94A0-EC08548A4807}"/>
              </a:ext>
            </a:extLst>
          </p:cNvPr>
          <p:cNvCxnSpPr>
            <a:cxnSpLocks/>
            <a:stCxn id="24" idx="0"/>
            <a:endCxn id="27" idx="2"/>
          </p:cNvCxnSpPr>
          <p:nvPr/>
        </p:nvCxnSpPr>
        <p:spPr>
          <a:xfrm flipH="1" flipV="1">
            <a:off x="8990711" y="4007021"/>
            <a:ext cx="1555" cy="877024"/>
          </a:xfrm>
          <a:prstGeom prst="line">
            <a:avLst/>
          </a:prstGeom>
          <a:ln w="3175">
            <a:solidFill>
              <a:srgbClr val="CF9610"/>
            </a:solidFill>
            <a:prstDash val="sysDot"/>
          </a:ln>
        </p:spPr>
        <p:style>
          <a:lnRef idx="1">
            <a:schemeClr val="accent1"/>
          </a:lnRef>
          <a:fillRef idx="0">
            <a:schemeClr val="accent1"/>
          </a:fillRef>
          <a:effectRef idx="0">
            <a:schemeClr val="accent1"/>
          </a:effectRef>
          <a:fontRef idx="minor">
            <a:schemeClr val="tx1"/>
          </a:fontRef>
        </p:style>
      </p:cxnSp>
      <p:sp>
        <p:nvSpPr>
          <p:cNvPr id="50" name="TekstSylinder 49">
            <a:extLst>
              <a:ext uri="{FF2B5EF4-FFF2-40B4-BE49-F238E27FC236}">
                <a16:creationId xmlns:a16="http://schemas.microsoft.com/office/drawing/2014/main" id="{19AD3403-8CAE-4549-BA14-3D867D97FDB7}"/>
              </a:ext>
            </a:extLst>
          </p:cNvPr>
          <p:cNvSpPr txBox="1"/>
          <p:nvPr/>
        </p:nvSpPr>
        <p:spPr>
          <a:xfrm>
            <a:off x="5538650" y="3990183"/>
            <a:ext cx="995356" cy="252265"/>
          </a:xfrm>
          <a:prstGeom prst="rect">
            <a:avLst/>
          </a:prstGeom>
          <a:noFill/>
          <a:ln>
            <a:noFill/>
          </a:ln>
        </p:spPr>
        <p:txBody>
          <a:bodyPr wrap="square" rtlCol="0">
            <a:spAutoFit/>
          </a:bodyPr>
          <a:lstStyle/>
          <a:p>
            <a:pPr algn="ctr">
              <a:defRPr/>
            </a:pPr>
            <a:r>
              <a:rPr kumimoji="0" lang="nb-NO" sz="1050" b="1" i="0" u="none" strike="noStrike" kern="1200" cap="none" spc="0" normalizeH="0" baseline="0" noProof="0" dirty="0">
                <a:ln>
                  <a:noFill/>
                </a:ln>
                <a:solidFill>
                  <a:schemeClr val="bg1"/>
                </a:solidFill>
                <a:effectLst/>
                <a:uLnTx/>
                <a:uFillTx/>
                <a:latin typeface="Calibri" panose="020F0502020204030204"/>
              </a:rPr>
              <a:t>15-20 ÅR</a:t>
            </a:r>
          </a:p>
        </p:txBody>
      </p:sp>
      <p:sp>
        <p:nvSpPr>
          <p:cNvPr id="51" name="TekstSylinder 50">
            <a:extLst>
              <a:ext uri="{FF2B5EF4-FFF2-40B4-BE49-F238E27FC236}">
                <a16:creationId xmlns:a16="http://schemas.microsoft.com/office/drawing/2014/main" id="{D9BE277A-256C-4953-A92E-48C81591141D}"/>
              </a:ext>
            </a:extLst>
          </p:cNvPr>
          <p:cNvSpPr txBox="1"/>
          <p:nvPr/>
        </p:nvSpPr>
        <p:spPr>
          <a:xfrm>
            <a:off x="6908847" y="4007021"/>
            <a:ext cx="995356" cy="252265"/>
          </a:xfrm>
          <a:prstGeom prst="rect">
            <a:avLst/>
          </a:prstGeom>
          <a:noFill/>
          <a:ln>
            <a:noFill/>
          </a:ln>
        </p:spPr>
        <p:txBody>
          <a:bodyPr wrap="square" rtlCol="0">
            <a:spAutoFit/>
          </a:bodyPr>
          <a:lstStyle/>
          <a:p>
            <a:pPr algn="ctr">
              <a:defRPr/>
            </a:pPr>
            <a:r>
              <a:rPr lang="nb-NO" sz="1050" b="1" dirty="0">
                <a:solidFill>
                  <a:schemeClr val="bg1"/>
                </a:solidFill>
                <a:latin typeface="Calibri" panose="020F0502020204030204"/>
              </a:rPr>
              <a:t>20-23</a:t>
            </a:r>
            <a:r>
              <a:rPr kumimoji="0" lang="nb-NO" sz="1050" b="1" i="0" u="none" strike="noStrike" kern="1200" cap="none" spc="0" normalizeH="0" baseline="0" noProof="0" dirty="0">
                <a:ln>
                  <a:noFill/>
                </a:ln>
                <a:solidFill>
                  <a:schemeClr val="bg1"/>
                </a:solidFill>
                <a:effectLst/>
                <a:uLnTx/>
                <a:uFillTx/>
                <a:latin typeface="Calibri" panose="020F0502020204030204"/>
              </a:rPr>
              <a:t> ÅR</a:t>
            </a:r>
          </a:p>
        </p:txBody>
      </p:sp>
      <p:sp>
        <p:nvSpPr>
          <p:cNvPr id="55" name="TekstSylinder 54">
            <a:extLst>
              <a:ext uri="{FF2B5EF4-FFF2-40B4-BE49-F238E27FC236}">
                <a16:creationId xmlns:a16="http://schemas.microsoft.com/office/drawing/2014/main" id="{7A35FB9E-8782-4142-A500-058FD5F0FE92}"/>
              </a:ext>
            </a:extLst>
          </p:cNvPr>
          <p:cNvSpPr txBox="1"/>
          <p:nvPr/>
        </p:nvSpPr>
        <p:spPr>
          <a:xfrm>
            <a:off x="8493033" y="5168414"/>
            <a:ext cx="995356" cy="252265"/>
          </a:xfrm>
          <a:prstGeom prst="rect">
            <a:avLst/>
          </a:prstGeom>
          <a:noFill/>
          <a:ln>
            <a:noFill/>
          </a:ln>
        </p:spPr>
        <p:txBody>
          <a:bodyPr wrap="square" rtlCol="0">
            <a:spAutoFit/>
          </a:bodyPr>
          <a:lstStyle/>
          <a:p>
            <a:pPr algn="ctr">
              <a:defRPr/>
            </a:pPr>
            <a:r>
              <a:rPr lang="nb-NO" sz="1050" b="1" dirty="0">
                <a:solidFill>
                  <a:schemeClr val="bg1"/>
                </a:solidFill>
                <a:latin typeface="Calibri" panose="020F0502020204030204"/>
              </a:rPr>
              <a:t>24 ÅR +</a:t>
            </a:r>
            <a:endParaRPr kumimoji="0" lang="nb-NO" sz="1050" b="1" i="0" u="none" strike="noStrike" kern="1200" cap="none" spc="0" normalizeH="0" baseline="0" noProof="0" dirty="0">
              <a:ln>
                <a:noFill/>
              </a:ln>
              <a:solidFill>
                <a:schemeClr val="bg1"/>
              </a:solidFill>
              <a:effectLst/>
              <a:uLnTx/>
              <a:uFillTx/>
              <a:latin typeface="Calibri" panose="020F0502020204030204"/>
            </a:endParaRPr>
          </a:p>
        </p:txBody>
      </p:sp>
      <p:sp>
        <p:nvSpPr>
          <p:cNvPr id="56" name="TekstSylinder 55">
            <a:extLst>
              <a:ext uri="{FF2B5EF4-FFF2-40B4-BE49-F238E27FC236}">
                <a16:creationId xmlns:a16="http://schemas.microsoft.com/office/drawing/2014/main" id="{1AA0810F-C4CA-4A03-8588-44B9FCA337CF}"/>
              </a:ext>
            </a:extLst>
          </p:cNvPr>
          <p:cNvSpPr txBox="1"/>
          <p:nvPr/>
        </p:nvSpPr>
        <p:spPr>
          <a:xfrm>
            <a:off x="6175682" y="4560070"/>
            <a:ext cx="995356" cy="252265"/>
          </a:xfrm>
          <a:prstGeom prst="rect">
            <a:avLst/>
          </a:prstGeom>
          <a:noFill/>
          <a:ln>
            <a:noFill/>
          </a:ln>
        </p:spPr>
        <p:txBody>
          <a:bodyPr wrap="square" rtlCol="0">
            <a:spAutoFit/>
          </a:bodyPr>
          <a:lstStyle/>
          <a:p>
            <a:pPr algn="ctr">
              <a:defRPr/>
            </a:pPr>
            <a:r>
              <a:rPr kumimoji="0" lang="nb-NO" sz="1050" b="1" i="0" u="none" strike="noStrike" kern="1200" cap="none" spc="0" normalizeH="0" baseline="0" noProof="0" dirty="0">
                <a:ln>
                  <a:noFill/>
                </a:ln>
                <a:solidFill>
                  <a:schemeClr val="bg1"/>
                </a:solidFill>
                <a:effectLst/>
                <a:uLnTx/>
                <a:uFillTx/>
                <a:latin typeface="Calibri" panose="020F0502020204030204"/>
              </a:rPr>
              <a:t>17-22 ÅR</a:t>
            </a:r>
          </a:p>
        </p:txBody>
      </p:sp>
    </p:spTree>
    <p:extLst>
      <p:ext uri="{BB962C8B-B14F-4D97-AF65-F5344CB8AC3E}">
        <p14:creationId xmlns:p14="http://schemas.microsoft.com/office/powerpoint/2010/main" val="24933350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28441</TotalTime>
  <Words>1711</Words>
  <Application>Microsoft Office PowerPoint</Application>
  <PresentationFormat>Widescreen</PresentationFormat>
  <Paragraphs>322</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ROLLEKRAV</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Stephen Ravnaas</dc:creator>
  <cp:lastModifiedBy>Oddbjørn Vistnes</cp:lastModifiedBy>
  <cp:revision>33</cp:revision>
  <cp:lastPrinted>2022-02-16T13:25:12Z</cp:lastPrinted>
  <dcterms:created xsi:type="dcterms:W3CDTF">2021-06-14T15:08:06Z</dcterms:created>
  <dcterms:modified xsi:type="dcterms:W3CDTF">2022-03-24T16:54:00Z</dcterms:modified>
</cp:coreProperties>
</file>