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656" r:id="rId5"/>
    <p:sldId id="3657" r:id="rId6"/>
    <p:sldId id="261" r:id="rId7"/>
    <p:sldId id="3649" r:id="rId8"/>
    <p:sldId id="3658" r:id="rId9"/>
    <p:sldId id="3651" r:id="rId10"/>
    <p:sldId id="3653" r:id="rId11"/>
    <p:sldId id="262" r:id="rId12"/>
    <p:sldId id="3648" r:id="rId13"/>
    <p:sldId id="3647" r:id="rId14"/>
    <p:sldId id="3660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CF08F-09C0-462E-B8C5-9134676198CD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7B1-0389-43C8-9204-E99D9CF442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941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1336E7-ACFE-4B45-99BE-5C40BF3A6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7709AA1-21DD-4DF9-A141-F1A597DF3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9129B2-84A9-4D6E-8D39-9721205A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BB6157-8D81-4AE3-B302-452DE9D2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6F6FF8-D68B-4D4E-86A8-19049BCA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969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4D4D8B-8BDA-4B5D-B224-D3C32BFA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BFC321-D854-40CE-AB3C-325A1F45A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2DB9FD-17E1-4B53-82FB-028F9786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153F54-01B3-44F0-ABF1-5A6F8160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18B5E4-8FE2-4F4D-BB8A-AD5F393C1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84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7BAB753-E5D8-41E0-ACAA-3B6950C1EF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3C3B44E-1808-4C65-A021-E24790302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51F453-21B5-43A1-AB2A-CB7DF8E75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BD083C3-92B8-444C-A7F9-F17FE871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E52B34-1C5A-4F7C-8906-1906D3C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686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DBAD0C-7FB6-4652-87AA-A678753B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18" y="453495"/>
            <a:ext cx="10590002" cy="7486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8617" y="1644652"/>
            <a:ext cx="10590003" cy="4062413"/>
          </a:xfrm>
        </p:spPr>
        <p:txBody>
          <a:bodyPr/>
          <a:lstStyle>
            <a:lvl5pPr>
              <a:defRPr spc="-100" baseline="0"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21AFA-3AE7-4CEA-BC9B-447859BED5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F0F6B-AA6E-4B16-90F1-26987BBE9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7604" y="6280502"/>
            <a:ext cx="8144936" cy="1556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baseline="0"/>
            </a:lvl1pPr>
          </a:lstStyle>
          <a:p>
            <a:pPr algn="r"/>
            <a:endParaRPr lang="en-GB" dirty="0"/>
          </a:p>
        </p:txBody>
      </p:sp>
      <p:sp>
        <p:nvSpPr>
          <p:cNvPr id="7" name="Date_DateCustomA">
            <a:extLst>
              <a:ext uri="{FF2B5EF4-FFF2-40B4-BE49-F238E27FC236}">
                <a16:creationId xmlns:a16="http://schemas.microsoft.com/office/drawing/2014/main" id="{FDCD1E09-F97D-49B0-8DE9-0E701EFB5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83680" y="6141510"/>
            <a:ext cx="704941" cy="12232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en-GB" sz="800" smtClean="0">
                <a:solidFill>
                  <a:schemeClr val="tx1"/>
                </a:solidFill>
              </a:defRPr>
            </a:lvl1pPr>
          </a:lstStyle>
          <a:p>
            <a:pPr algn="r"/>
            <a:fld id="{3B98ADA4-E8FA-45D8-A667-5B7FA1A67187}" type="datetime1">
              <a:rPr lang="en-GB" smtClean="0"/>
              <a:t>16/03/2020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63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10CBB5-FD76-4920-824F-A69724E3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B5172D2-55F5-40FC-9460-B11DE8094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7995CC0-9A6E-4F62-9DB1-44F65DAE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7119E9-FAFA-4256-A8B7-3E9AC8F64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50CF77-AC1C-421C-9CCC-82B48D15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05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D4467E-C400-4E84-903C-ACACBB16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C54786-953B-4A18-9D68-3DF125405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2DDC53-966C-4EC3-A518-D613FDDC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5CBB6B-4775-4529-8D0F-180E25D6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8C6793C-AB11-46F8-80CE-F5B2BB77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8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B9D3AE-149F-4403-BDDB-F8634286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E32113-E975-40FC-BC4B-0A61E2DE7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363106-3889-471E-A303-97DE343A8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6D5D52-B018-4032-8EFC-F4C99453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A74721B-8599-41E5-BAE3-A253765C0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685FCD9-B9D9-481C-A342-CA5DB151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42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E01933-4F9C-4643-93C6-E1F37CA7C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407CD97-F98B-4F12-9C52-443771A70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0499799-36FA-468F-88F8-42A9F5C8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95F8091-730A-4504-9BF9-902AA31A8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04CEA48-251D-4CCF-AE8E-1FFB627D7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5EE3DCA-FD4B-46B1-8941-63992470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5963A74-99FA-40CE-AF50-0C7B84EE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793B102-78DE-4D86-89E5-99F8B786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375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88B15C-5324-4283-868D-E7A3DEEB2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628370D-3323-4F5E-9E88-9DB92D0D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4C2C68A-E664-433B-80C5-E47D9DB1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054AA75-BF67-46E1-9961-053CA648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809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C590FA4-DD04-4C57-9A8B-8E5AB2DF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09A864F-CCBF-4603-9313-9F970911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2623C72-F4C3-4033-B076-5D6AF3B31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94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45DF28-7740-48A7-8181-07745B66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883E8A-F01E-437C-9C19-213A95CD9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D96C55-9AC9-47BC-8C92-901C9A15F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28AF1F0-7AAB-4AEE-AC70-A79AF2BBB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FE277E-D4E3-41C5-8736-B4F6651A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2E2A05-64A5-48EC-9CB3-6A03192E6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114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900DF5-F316-41B2-B85F-91ADABB63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D75F8D3-56CA-44BE-9B56-0F5F800F4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96458CE-649B-4FC3-BBAE-3EF653C74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C0EFE94-937A-40EC-BA33-C82218723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AFBC40F-0479-4FCA-88E3-B5CFC172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851EE17-D8F7-4846-B5A9-396743A1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21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0FF80CD-A4D2-4C2D-A6BE-0AF7DBE93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88E4BFB-3003-42A6-9FCF-6786AE9CC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CD212A-3944-414D-840F-127B2A8FD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F699-1034-4CFA-88F2-588BAD19E9F2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119939-5CEC-427A-81EA-69D3CFA39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1BA811D-A6C9-4010-AE09-FEAF159F6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6774-5B8C-4980-87D9-C2D226594D4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59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i.no/nettpub/coronaviru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i.no/nettpub/coronavirus/rad-til-personer-som-er-smittet-eller-har-vart-utsatt-for-smitte/rad-til-personer-som-er-i-hjemmekaranten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i.no/nettpub/coronavirus/fakta/risikogrupp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hi.no/nettpub/coronavirus/helsepersonell/definisjoner-av-mistenkte-og-bekreftede-tilfeller-med-koronavirus-coronavi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2AA7C854-8DCD-4FE4-AA5E-98954AAD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Retningslinjer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ifm</a:t>
            </a:r>
            <a:r>
              <a:rPr lang="en-US" sz="4000" dirty="0">
                <a:solidFill>
                  <a:srgbClr val="FFFFFF"/>
                </a:solidFill>
              </a:rPr>
              <a:t>. Coronavirus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Stabæk Fotball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94029D7E-E93B-4730-BA5E-EC9F17FD80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F2FB9-547F-4EB4-8F82-D7ACC14B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772582"/>
            <a:ext cx="5471529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/>
              <a:t>Den </a:t>
            </a:r>
            <a:r>
              <a:rPr lang="en-US" sz="1600" dirty="0" err="1"/>
              <a:t>vedvarende</a:t>
            </a:r>
            <a:r>
              <a:rPr lang="en-US" sz="1600" dirty="0"/>
              <a:t>, </a:t>
            </a:r>
            <a:r>
              <a:rPr lang="en-US" sz="1600" dirty="0" err="1"/>
              <a:t>uavklarte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eskalerende</a:t>
            </a:r>
            <a:r>
              <a:rPr lang="en-US" sz="1600" dirty="0"/>
              <a:t> </a:t>
            </a:r>
            <a:r>
              <a:rPr lang="en-US" sz="1600" dirty="0" err="1"/>
              <a:t>situasjonen</a:t>
            </a:r>
            <a:r>
              <a:rPr lang="en-US" sz="1600" dirty="0"/>
              <a:t> med </a:t>
            </a:r>
            <a:r>
              <a:rPr lang="en-US" sz="1600" dirty="0" err="1"/>
              <a:t>spredning</a:t>
            </a:r>
            <a:r>
              <a:rPr lang="en-US" sz="1600" dirty="0"/>
              <a:t> av coronavirus </a:t>
            </a:r>
            <a:r>
              <a:rPr lang="en-US" sz="1600" dirty="0" err="1"/>
              <a:t>gjør</a:t>
            </a:r>
            <a:r>
              <a:rPr lang="en-US" sz="1600" dirty="0"/>
              <a:t> det </a:t>
            </a:r>
            <a:r>
              <a:rPr lang="en-US" sz="1600" dirty="0" err="1"/>
              <a:t>nødvendig</a:t>
            </a:r>
            <a:r>
              <a:rPr lang="en-US" sz="1600" dirty="0"/>
              <a:t> med </a:t>
            </a:r>
            <a:r>
              <a:rPr lang="en-US" sz="1600" dirty="0" err="1"/>
              <a:t>retningslinjer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tiltak</a:t>
            </a:r>
            <a:r>
              <a:rPr lang="en-US" sz="1600" dirty="0"/>
              <a:t>. Det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svært</a:t>
            </a:r>
            <a:r>
              <a:rPr lang="en-US" sz="1600" dirty="0"/>
              <a:t> </a:t>
            </a:r>
            <a:r>
              <a:rPr lang="en-US" sz="1600" dirty="0" err="1"/>
              <a:t>viktig</a:t>
            </a:r>
            <a:r>
              <a:rPr lang="en-US" sz="1600" dirty="0"/>
              <a:t> at </a:t>
            </a:r>
            <a:r>
              <a:rPr lang="en-US" sz="1600" dirty="0" err="1"/>
              <a:t>dette</a:t>
            </a:r>
            <a:r>
              <a:rPr lang="en-US" sz="1600" dirty="0"/>
              <a:t> </a:t>
            </a:r>
            <a:r>
              <a:rPr lang="en-US" sz="1600" dirty="0" err="1"/>
              <a:t>taes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alvor</a:t>
            </a:r>
            <a:r>
              <a:rPr lang="en-US" sz="1600" dirty="0"/>
              <a:t> med </a:t>
            </a:r>
            <a:r>
              <a:rPr lang="en-US" sz="1600" dirty="0" err="1"/>
              <a:t>hensyn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:</a:t>
            </a:r>
          </a:p>
          <a:p>
            <a:pPr lvl="0"/>
            <a:r>
              <a:rPr lang="en-US" sz="1600" dirty="0" err="1"/>
              <a:t>Ansattes</a:t>
            </a:r>
            <a:r>
              <a:rPr lang="en-US" sz="1600" dirty="0"/>
              <a:t> liv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helse</a:t>
            </a:r>
            <a:r>
              <a:rPr lang="en-US" sz="1600" dirty="0"/>
              <a:t>, </a:t>
            </a:r>
            <a:r>
              <a:rPr lang="en-US" sz="1600" dirty="0" err="1"/>
              <a:t>spesielt</a:t>
            </a:r>
            <a:r>
              <a:rPr lang="en-US" sz="1600" dirty="0"/>
              <a:t> de av </a:t>
            </a:r>
            <a:r>
              <a:rPr lang="en-US" sz="1600" dirty="0" err="1"/>
              <a:t>våre</a:t>
            </a:r>
            <a:r>
              <a:rPr lang="en-US" sz="1600" dirty="0"/>
              <a:t> </a:t>
            </a:r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i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risikogruppe</a:t>
            </a:r>
            <a:endParaRPr lang="en-US" sz="1600" dirty="0"/>
          </a:p>
          <a:p>
            <a:pPr lvl="0"/>
            <a:r>
              <a:rPr lang="en-US" sz="1600" dirty="0"/>
              <a:t>Stabæk har et </a:t>
            </a:r>
            <a:r>
              <a:rPr lang="en-US" sz="1600" dirty="0" err="1"/>
              <a:t>samfunnsansvar</a:t>
            </a:r>
            <a:r>
              <a:rPr lang="en-US" sz="1600" dirty="0"/>
              <a:t>. </a:t>
            </a:r>
            <a:r>
              <a:rPr lang="en-US" sz="1600" dirty="0" err="1"/>
              <a:t>Selv</a:t>
            </a:r>
            <a:r>
              <a:rPr lang="en-US" sz="1600" dirty="0"/>
              <a:t> om du </a:t>
            </a:r>
            <a:r>
              <a:rPr lang="en-US" sz="1600" dirty="0" err="1"/>
              <a:t>ikke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bekymret</a:t>
            </a:r>
            <a:r>
              <a:rPr lang="en-US" sz="1600" dirty="0"/>
              <a:t> for din </a:t>
            </a:r>
            <a:r>
              <a:rPr lang="en-US" sz="1600" dirty="0" err="1"/>
              <a:t>egen</a:t>
            </a:r>
            <a:r>
              <a:rPr lang="en-US" sz="1600" dirty="0"/>
              <a:t> </a:t>
            </a:r>
            <a:r>
              <a:rPr lang="en-US" sz="1600" dirty="0" err="1"/>
              <a:t>helse</a:t>
            </a:r>
            <a:r>
              <a:rPr lang="en-US" sz="1600" dirty="0"/>
              <a:t>, </a:t>
            </a:r>
            <a:r>
              <a:rPr lang="en-US" sz="1600" dirty="0" err="1"/>
              <a:t>kan</a:t>
            </a:r>
            <a:r>
              <a:rPr lang="en-US" sz="1600" dirty="0"/>
              <a:t> du </a:t>
            </a:r>
            <a:r>
              <a:rPr lang="en-US" sz="1600" dirty="0" err="1"/>
              <a:t>være</a:t>
            </a:r>
            <a:r>
              <a:rPr lang="en-US" sz="1600" dirty="0"/>
              <a:t> </a:t>
            </a:r>
            <a:r>
              <a:rPr lang="en-US" sz="1600" dirty="0" err="1"/>
              <a:t>smittebærer</a:t>
            </a:r>
            <a:r>
              <a:rPr lang="en-US" sz="1600" dirty="0"/>
              <a:t>. Din </a:t>
            </a:r>
            <a:r>
              <a:rPr lang="en-US" sz="1600" dirty="0" err="1"/>
              <a:t>kollega</a:t>
            </a:r>
            <a:r>
              <a:rPr lang="en-US" sz="1600" dirty="0"/>
              <a:t> </a:t>
            </a:r>
            <a:r>
              <a:rPr lang="en-US" sz="1600" dirty="0" err="1"/>
              <a:t>kan</a:t>
            </a:r>
            <a:r>
              <a:rPr lang="en-US" sz="1600" dirty="0"/>
              <a:t> ha et </a:t>
            </a:r>
            <a:r>
              <a:rPr lang="en-US" sz="1600" dirty="0" err="1"/>
              <a:t>kronisk</a:t>
            </a:r>
            <a:r>
              <a:rPr lang="en-US" sz="1600" dirty="0"/>
              <a:t> </a:t>
            </a:r>
            <a:r>
              <a:rPr lang="en-US" sz="1600" dirty="0" err="1"/>
              <a:t>sykt</a:t>
            </a:r>
            <a:r>
              <a:rPr lang="en-US" sz="1600" dirty="0"/>
              <a:t> barn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være</a:t>
            </a:r>
            <a:r>
              <a:rPr lang="en-US" sz="1600" dirty="0"/>
              <a:t> gift med </a:t>
            </a:r>
            <a:r>
              <a:rPr lang="en-US" sz="1600" dirty="0" err="1"/>
              <a:t>helsepersonell</a:t>
            </a:r>
            <a:r>
              <a:rPr lang="en-US" sz="1600" dirty="0"/>
              <a:t>. Vi har </a:t>
            </a:r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ansvar</a:t>
            </a:r>
            <a:r>
              <a:rPr lang="en-US" sz="1600" dirty="0"/>
              <a:t> for å </a:t>
            </a:r>
            <a:r>
              <a:rPr lang="en-US" sz="1600" dirty="0" err="1"/>
              <a:t>forsinke</a:t>
            </a:r>
            <a:r>
              <a:rPr lang="en-US" sz="1600" dirty="0"/>
              <a:t> </a:t>
            </a:r>
            <a:r>
              <a:rPr lang="en-US" sz="1600" dirty="0" err="1"/>
              <a:t>spredning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dermed</a:t>
            </a:r>
            <a:r>
              <a:rPr lang="en-US" sz="1600" dirty="0"/>
              <a:t> </a:t>
            </a:r>
            <a:r>
              <a:rPr lang="en-US" sz="1600" dirty="0" err="1"/>
              <a:t>bidra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at de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trenger</a:t>
            </a:r>
            <a:r>
              <a:rPr lang="en-US" sz="1600" dirty="0"/>
              <a:t> det </a:t>
            </a:r>
            <a:r>
              <a:rPr lang="en-US" sz="1600" dirty="0" err="1"/>
              <a:t>får</a:t>
            </a:r>
            <a:r>
              <a:rPr lang="en-US" sz="1600" dirty="0"/>
              <a:t> </a:t>
            </a:r>
            <a:r>
              <a:rPr lang="en-US" sz="1600" dirty="0" err="1"/>
              <a:t>nødvendig</a:t>
            </a:r>
            <a:r>
              <a:rPr lang="en-US" sz="1600" dirty="0"/>
              <a:t> </a:t>
            </a:r>
            <a:r>
              <a:rPr lang="en-US" sz="1600" dirty="0" err="1"/>
              <a:t>behandling</a:t>
            </a:r>
            <a:r>
              <a:rPr lang="en-US" sz="1600" dirty="0"/>
              <a:t>. </a:t>
            </a:r>
          </a:p>
          <a:p>
            <a:pPr lvl="0"/>
            <a:r>
              <a:rPr lang="en-US" sz="1600" dirty="0"/>
              <a:t>Å </a:t>
            </a:r>
            <a:r>
              <a:rPr lang="en-US" sz="1600" dirty="0" err="1"/>
              <a:t>opprettholde</a:t>
            </a:r>
            <a:r>
              <a:rPr lang="en-US" sz="1600" dirty="0"/>
              <a:t> </a:t>
            </a:r>
            <a:r>
              <a:rPr lang="en-US" sz="1600" dirty="0" err="1"/>
              <a:t>progresjon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produksjon</a:t>
            </a:r>
            <a:r>
              <a:rPr lang="en-US" sz="1600" dirty="0"/>
              <a:t> i </a:t>
            </a:r>
            <a:r>
              <a:rPr lang="en-US" sz="1600" dirty="0" err="1"/>
              <a:t>våre</a:t>
            </a:r>
            <a:r>
              <a:rPr lang="en-US" sz="1600" dirty="0"/>
              <a:t> </a:t>
            </a:r>
            <a:r>
              <a:rPr lang="en-US" sz="1600" dirty="0" err="1"/>
              <a:t>prosjekter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leveranser</a:t>
            </a:r>
            <a:r>
              <a:rPr lang="en-US" sz="1600" dirty="0"/>
              <a:t>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2291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F76C39E-F7BE-448E-B749-D35B7467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GENERELLE RÅD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21BFA9AD-A4D8-4D38-ADA2-7C072C9828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48FBD-5986-4945-BF76-5876E42C5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899249"/>
            <a:ext cx="5471529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lvl="0" fontAlgn="ctr"/>
            <a:r>
              <a:rPr lang="en-US" sz="1600" dirty="0" err="1"/>
              <a:t>Vær</a:t>
            </a:r>
            <a:r>
              <a:rPr lang="en-US" sz="1600" dirty="0"/>
              <a:t> </a:t>
            </a:r>
            <a:r>
              <a:rPr lang="en-US" sz="1600" dirty="0" err="1"/>
              <a:t>ekstra</a:t>
            </a:r>
            <a:r>
              <a:rPr lang="en-US" sz="1600" dirty="0"/>
              <a:t> </a:t>
            </a:r>
            <a:r>
              <a:rPr lang="en-US" sz="1600" dirty="0" err="1"/>
              <a:t>renslig</a:t>
            </a:r>
            <a:r>
              <a:rPr lang="en-US" sz="1600" dirty="0"/>
              <a:t> </a:t>
            </a:r>
            <a:r>
              <a:rPr lang="en-US" sz="1600" dirty="0" err="1"/>
              <a:t>ved</a:t>
            </a:r>
            <a:r>
              <a:rPr lang="en-US" sz="1600" dirty="0"/>
              <a:t> </a:t>
            </a:r>
            <a:r>
              <a:rPr lang="en-US" sz="1600" dirty="0" err="1"/>
              <a:t>bruk</a:t>
            </a:r>
            <a:r>
              <a:rPr lang="en-US" sz="1600" dirty="0"/>
              <a:t> av </a:t>
            </a:r>
            <a:r>
              <a:rPr lang="en-US" sz="1600" dirty="0" err="1"/>
              <a:t>kollektivtrafikk</a:t>
            </a:r>
            <a:endParaRPr lang="en-US" sz="1600" dirty="0"/>
          </a:p>
          <a:p>
            <a:pPr lvl="0" fontAlgn="ctr"/>
            <a:r>
              <a:rPr lang="en-US" sz="1600" dirty="0" err="1"/>
              <a:t>Unngå</a:t>
            </a:r>
            <a:r>
              <a:rPr lang="en-US" sz="1600" dirty="0"/>
              <a:t> </a:t>
            </a:r>
            <a:r>
              <a:rPr lang="en-US" sz="1600" dirty="0" err="1"/>
              <a:t>håndhilsning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klemming</a:t>
            </a:r>
            <a:r>
              <a:rPr lang="en-US" sz="1600" dirty="0"/>
              <a:t> – </a:t>
            </a:r>
            <a:r>
              <a:rPr lang="en-US" sz="1600" dirty="0" err="1"/>
              <a:t>finn</a:t>
            </a:r>
            <a:r>
              <a:rPr lang="en-US" sz="1600" dirty="0"/>
              <a:t> </a:t>
            </a:r>
            <a:r>
              <a:rPr lang="en-US" sz="1600" dirty="0" err="1"/>
              <a:t>alternativer</a:t>
            </a:r>
            <a:endParaRPr lang="en-US" sz="1600" dirty="0"/>
          </a:p>
          <a:p>
            <a:pPr lvl="0" fontAlgn="ctr"/>
            <a:r>
              <a:rPr lang="en-US" sz="1600" dirty="0"/>
              <a:t>Hold </a:t>
            </a:r>
            <a:r>
              <a:rPr lang="en-US" sz="1600" dirty="0" err="1"/>
              <a:t>minst</a:t>
            </a:r>
            <a:r>
              <a:rPr lang="en-US" sz="1600" dirty="0"/>
              <a:t> </a:t>
            </a:r>
            <a:r>
              <a:rPr lang="en-US" sz="1600" dirty="0" err="1"/>
              <a:t>én</a:t>
            </a:r>
            <a:r>
              <a:rPr lang="en-US" sz="1600" dirty="0"/>
              <a:t> meters </a:t>
            </a:r>
            <a:r>
              <a:rPr lang="en-US" sz="1600" dirty="0" err="1"/>
              <a:t>avstand</a:t>
            </a:r>
            <a:r>
              <a:rPr lang="en-US" sz="1600" dirty="0"/>
              <a:t> </a:t>
            </a:r>
            <a:r>
              <a:rPr lang="en-US" sz="1600" dirty="0" err="1"/>
              <a:t>når</a:t>
            </a:r>
            <a:r>
              <a:rPr lang="en-US" sz="1600" dirty="0"/>
              <a:t> det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mulig</a:t>
            </a:r>
            <a:endParaRPr lang="en-US" sz="1600" dirty="0"/>
          </a:p>
          <a:p>
            <a:pPr lvl="0" fontAlgn="ctr"/>
            <a:r>
              <a:rPr lang="en-US" sz="1600" dirty="0" err="1"/>
              <a:t>Avstå</a:t>
            </a:r>
            <a:r>
              <a:rPr lang="en-US" sz="1600" dirty="0"/>
              <a:t> </a:t>
            </a:r>
            <a:r>
              <a:rPr lang="en-US" sz="1600" dirty="0" err="1"/>
              <a:t>fra</a:t>
            </a:r>
            <a:r>
              <a:rPr lang="en-US" sz="1600" dirty="0"/>
              <a:t> </a:t>
            </a:r>
            <a:r>
              <a:rPr lang="en-US" sz="1600" dirty="0" err="1"/>
              <a:t>unødvendig</a:t>
            </a:r>
            <a:r>
              <a:rPr lang="en-US" sz="1600" dirty="0"/>
              <a:t> </a:t>
            </a:r>
            <a:r>
              <a:rPr lang="en-US" sz="1600" dirty="0" err="1"/>
              <a:t>reising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aktivitet</a:t>
            </a:r>
            <a:r>
              <a:rPr lang="en-US" sz="1600" dirty="0"/>
              <a:t>, </a:t>
            </a:r>
            <a:r>
              <a:rPr lang="en-US" sz="1600" dirty="0" err="1"/>
              <a:t>unngå</a:t>
            </a:r>
            <a:r>
              <a:rPr lang="en-US" sz="1600" dirty="0"/>
              <a:t> store </a:t>
            </a:r>
            <a:r>
              <a:rPr lang="en-US" sz="1600" dirty="0" err="1"/>
              <a:t>forsamlinger</a:t>
            </a:r>
            <a:r>
              <a:rPr lang="en-US" sz="1600" dirty="0"/>
              <a:t> privat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jobb</a:t>
            </a:r>
            <a:r>
              <a:rPr lang="en-US" sz="1600" dirty="0"/>
              <a:t> </a:t>
            </a:r>
          </a:p>
          <a:p>
            <a:pPr lvl="0" fontAlgn="ctr"/>
            <a:r>
              <a:rPr lang="en-US" sz="1600" dirty="0" err="1"/>
              <a:t>Unngå</a:t>
            </a:r>
            <a:r>
              <a:rPr lang="en-US" sz="1600" dirty="0"/>
              <a:t> </a:t>
            </a:r>
            <a:r>
              <a:rPr lang="en-US" sz="1600" dirty="0" err="1"/>
              <a:t>så</a:t>
            </a:r>
            <a:r>
              <a:rPr lang="en-US" sz="1600" dirty="0"/>
              <a:t> </a:t>
            </a:r>
            <a:r>
              <a:rPr lang="en-US" sz="1600" dirty="0" err="1"/>
              <a:t>langt</a:t>
            </a:r>
            <a:r>
              <a:rPr lang="en-US" sz="1600" dirty="0"/>
              <a:t> det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mulig</a:t>
            </a:r>
            <a:r>
              <a:rPr lang="en-US" sz="1600" dirty="0"/>
              <a:t> å ta deg i </a:t>
            </a:r>
            <a:r>
              <a:rPr lang="en-US" sz="1600" dirty="0" err="1"/>
              <a:t>ansiktet</a:t>
            </a:r>
            <a:endParaRPr lang="en-US" sz="1600" dirty="0"/>
          </a:p>
          <a:p>
            <a:pPr lvl="0" fontAlgn="ctr"/>
            <a:r>
              <a:rPr lang="en-US" sz="1600" dirty="0"/>
              <a:t>Ha </a:t>
            </a:r>
            <a:r>
              <a:rPr lang="en-US" sz="1600" dirty="0" err="1"/>
              <a:t>tilgjengelig</a:t>
            </a:r>
            <a:r>
              <a:rPr lang="en-US" sz="1600" dirty="0"/>
              <a:t> </a:t>
            </a:r>
            <a:r>
              <a:rPr lang="en-US" sz="1600" dirty="0" err="1"/>
              <a:t>vaskemidler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antibac</a:t>
            </a:r>
            <a:r>
              <a:rPr lang="en-US" sz="1600" dirty="0"/>
              <a:t> for å </a:t>
            </a:r>
            <a:r>
              <a:rPr lang="en-US" sz="1600" dirty="0" err="1"/>
              <a:t>tørke</a:t>
            </a:r>
            <a:r>
              <a:rPr lang="en-US" sz="1600" dirty="0"/>
              <a:t> av </a:t>
            </a:r>
            <a:r>
              <a:rPr lang="en-US" sz="1600" dirty="0" err="1"/>
              <a:t>dørhåndtak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flater</a:t>
            </a:r>
            <a:r>
              <a:rPr lang="en-US" sz="1600" dirty="0"/>
              <a:t> – </a:t>
            </a:r>
            <a:r>
              <a:rPr lang="en-US" sz="1600" dirty="0" err="1"/>
              <a:t>dette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noe</a:t>
            </a:r>
            <a:r>
              <a:rPr lang="en-US" sz="1600" dirty="0"/>
              <a:t> </a:t>
            </a:r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kan</a:t>
            </a:r>
            <a:r>
              <a:rPr lang="en-US" sz="1600" dirty="0"/>
              <a:t> </a:t>
            </a:r>
            <a:r>
              <a:rPr lang="en-US" sz="1600" dirty="0" err="1"/>
              <a:t>bidra</a:t>
            </a:r>
            <a:r>
              <a:rPr lang="en-US" sz="1600" dirty="0"/>
              <a:t> med å </a:t>
            </a:r>
            <a:r>
              <a:rPr lang="en-US" sz="1600" dirty="0" err="1"/>
              <a:t>gjennomføre</a:t>
            </a:r>
            <a:r>
              <a:rPr lang="en-US" sz="1600" dirty="0"/>
              <a:t>. </a:t>
            </a:r>
            <a:r>
              <a:rPr lang="en-US" sz="1600" dirty="0" err="1"/>
              <a:t>Håndsåpe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minst</a:t>
            </a:r>
            <a:r>
              <a:rPr lang="en-US" sz="1600" dirty="0"/>
              <a:t> like bra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antibac</a:t>
            </a:r>
            <a:r>
              <a:rPr lang="en-US" sz="1600" dirty="0"/>
              <a:t>. </a:t>
            </a:r>
          </a:p>
          <a:p>
            <a:r>
              <a:rPr lang="en-US" sz="1600" dirty="0" err="1"/>
              <a:t>Følg</a:t>
            </a:r>
            <a:r>
              <a:rPr lang="en-US" sz="1600" dirty="0"/>
              <a:t> med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>
                <a:hlinkClick r:id="rId3"/>
              </a:rPr>
              <a:t>FHIs </a:t>
            </a:r>
            <a:r>
              <a:rPr lang="en-US" sz="1600" dirty="0" err="1">
                <a:hlinkClick r:id="rId3"/>
              </a:rPr>
              <a:t>nettsider</a:t>
            </a:r>
            <a:r>
              <a:rPr lang="en-US" sz="1600" dirty="0"/>
              <a:t>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7615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F76C39E-F7BE-448E-B749-D35B7467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Kontaktliste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21BFA9AD-A4D8-4D38-ADA2-7C072C9828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153287BB-CC07-4D70-B859-FE1265FC06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794919"/>
              </p:ext>
            </p:extLst>
          </p:nvPr>
        </p:nvGraphicFramePr>
        <p:xfrm>
          <a:off x="5001761" y="2378076"/>
          <a:ext cx="5829300" cy="423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5829078" imgH="4238482" progId="Excel.Sheet.12">
                  <p:embed/>
                </p:oleObj>
              </mc:Choice>
              <mc:Fallback>
                <p:oleObj name="Worksheet" r:id="rId4" imgW="5829078" imgH="4238482" progId="Excel.Sheet.12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153287BB-CC07-4D70-B859-FE1265FC06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01761" y="2378076"/>
                        <a:ext cx="5829300" cy="423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258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4B41F77-13B6-4917-8F79-6CA373D1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Generelt om innførte tiltak og retningslinjer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8090B3DC-AE84-4633-B8B5-DD553BF87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AADAC-2A83-405A-A081-1FD92212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649898"/>
            <a:ext cx="5471529" cy="3563159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nb-NO" sz="1600" b="1" dirty="0">
                <a:solidFill>
                  <a:srgbClr val="000000"/>
                </a:solidFill>
                <a:ea typeface="Calibri" panose="020F0502020204030204" pitchFamily="34" charset="0"/>
              </a:rPr>
              <a:t>Aktiviteter:</a:t>
            </a:r>
            <a:endParaRPr lang="nb-NO" sz="1800" dirty="0"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All organisert breddeaktivitet stoppes ut april.</a:t>
            </a:r>
            <a:endParaRPr lang="nb-NO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Utviklingsgrupper for jenter og gutter mellom 7 og 11 år er stanset inntil videre. </a:t>
            </a:r>
            <a:endParaRPr lang="nb-NO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Treninger for Akademilagene på jente- og guttesiden er stanset inntil videre.</a:t>
            </a:r>
            <a:endParaRPr lang="nb-NO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Gatelaget</a:t>
            </a: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innstiller all organisert trening til ny beslutning fattes.</a:t>
            </a:r>
            <a:endParaRPr lang="nb-NO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A-lag kvinner har ingen organisert trening frem til 26. mars. Endelig oppstart av trening tas i samråd med TFK.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A-lag herrer: Spillere, trenere og øvrig støtteapparat er i </a:t>
            </a:r>
            <a:r>
              <a:rPr lang="nb-NO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hjemmekarantene</a:t>
            </a: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i 14 dager etter hjemkomst fra treningsleir. Endelig oppstart av trening tas i samråd med NTF og tidligst 31. mars.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b-NO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Alle fotballbaner på Nadderud er nå stengt for all trening. Det gjelder også uorganisert trening. </a:t>
            </a:r>
          </a:p>
        </p:txBody>
      </p:sp>
    </p:spTree>
    <p:extLst>
      <p:ext uri="{BB962C8B-B14F-4D97-AF65-F5344CB8AC3E}">
        <p14:creationId xmlns:p14="http://schemas.microsoft.com/office/powerpoint/2010/main" val="290668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4B41F77-13B6-4917-8F79-6CA373D1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Generelt om innførte tiltak og retningslinjer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8090B3DC-AE84-4633-B8B5-DD553BF87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AADAC-2A83-405A-A081-1FD92212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259622"/>
            <a:ext cx="5471529" cy="356315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b-NO" sz="1400" b="1" dirty="0">
                <a:solidFill>
                  <a:srgbClr val="000000"/>
                </a:solidFill>
                <a:ea typeface="Calibri" panose="020F0502020204030204" pitchFamily="34" charset="0"/>
              </a:rPr>
              <a:t>Annet:</a:t>
            </a:r>
            <a:endParaRPr lang="nb-NO" sz="1400" dirty="0">
              <a:solidFill>
                <a:srgbClr val="000000"/>
              </a:solidFill>
            </a:endParaRP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Ansatte som har vært på reise utenlands skal i 14 dagers karantene med hjemmekontor. Dette gjelder alle typer reiser. </a:t>
            </a: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Kontorene på Nadderud er stengt for alle andre enn ansatte med nøkkelbrikke. Dette gjelder også alle arealer i hovedtribunen inkludert, garderober, kontorer, treningsrom m.m.</a:t>
            </a: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Dørene vil settes i permanent låst tilstand og nøkkelbrikke må benyttes.</a:t>
            </a: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Ansatte som ønsker å jobbe fra hjemmekontor avklarer det med nærmeste leder. </a:t>
            </a: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Det skal i all hovedsak ikke avholdes møter med eksterne i lokalene på Nadderud. Vi oppfordrer til å bruke telefon eller </a:t>
            </a:r>
            <a:r>
              <a:rPr lang="nb-NO" sz="1400" dirty="0" err="1">
                <a:solidFill>
                  <a:srgbClr val="000000"/>
                </a:solidFill>
              </a:rPr>
              <a:t>skype</a:t>
            </a:r>
            <a:r>
              <a:rPr lang="nb-NO" sz="1400" dirty="0">
                <a:solidFill>
                  <a:srgbClr val="000000"/>
                </a:solidFill>
              </a:rPr>
              <a:t> i møte med eksterne.</a:t>
            </a:r>
          </a:p>
          <a:p>
            <a:pPr>
              <a:lnSpc>
                <a:spcPct val="110000"/>
              </a:lnSpc>
            </a:pPr>
            <a:r>
              <a:rPr lang="nb-NO" sz="1400" dirty="0">
                <a:solidFill>
                  <a:srgbClr val="000000"/>
                </a:solidFill>
              </a:rPr>
              <a:t>Alle som får symptomer på smitte eller har vært i kontakt med smittede MÅ vise hensyn og holde seg hjemme etter de retningslinjene som er satt av helsemyndighetene.</a:t>
            </a:r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20924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A30489-C520-4420-A0FF-D9BD84A1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Hjemmekarantene</a:t>
            </a: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9" name="Bilde 8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7E6F6E5D-3397-45B7-9F1C-6FA26E4396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463F5-EB45-462E-885B-0F2D5C3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81" y="2693280"/>
            <a:ext cx="6842029" cy="3563159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nb-NO" sz="1600" dirty="0" err="1">
                <a:solidFill>
                  <a:srgbClr val="000000"/>
                </a:solidFill>
              </a:rPr>
              <a:t>Hjemmekarantene</a:t>
            </a:r>
            <a:r>
              <a:rPr lang="nb-NO" sz="1600" dirty="0">
                <a:solidFill>
                  <a:srgbClr val="000000"/>
                </a:solidFill>
              </a:rPr>
              <a:t> er aktuelt for de som ikke har symptomer på covid-19, men har hatt nær kontakt med et bekreftet tilfelle eller har vært i land utenfor Norden siste 14 dager.</a:t>
            </a:r>
          </a:p>
          <a:p>
            <a:r>
              <a:rPr lang="nb-NO" sz="1600" dirty="0">
                <a:solidFill>
                  <a:srgbClr val="000000"/>
                </a:solidFill>
              </a:rPr>
              <a:t>Det er viktig at du er årvåken på utvikling av symptomer som hoste, halsbetennelse, kortpustethet eller feber. Dersom du er nærkontakt til en person med påvist covid-19 og får symptomer, skal du ringe lege.</a:t>
            </a:r>
          </a:p>
          <a:p>
            <a:r>
              <a:rPr lang="nb-NO" sz="1600" dirty="0"/>
              <a:t>Du kan gå ut av eget hjem, men anbefales å unngå nær kontakt med andre. Det omfatter å:</a:t>
            </a:r>
          </a:p>
          <a:p>
            <a:pPr lvl="1"/>
            <a:r>
              <a:rPr lang="nb-NO" sz="1600" dirty="0"/>
              <a:t>ikke gå på jobb eller skole</a:t>
            </a:r>
          </a:p>
          <a:p>
            <a:pPr lvl="1"/>
            <a:r>
              <a:rPr lang="nb-NO" sz="1600" dirty="0"/>
              <a:t>unngå reiser og ikke ta offentlig transport</a:t>
            </a:r>
          </a:p>
          <a:p>
            <a:pPr lvl="1"/>
            <a:r>
              <a:rPr lang="nb-NO" sz="1600" dirty="0"/>
              <a:t>unngå andre steder der man lett kommer nær andre</a:t>
            </a:r>
          </a:p>
          <a:p>
            <a:r>
              <a:rPr lang="nb-NO" sz="1600" dirty="0"/>
              <a:t>Da nærkontakter ikke har symptomer, ansees de å utgjøre en lav risiko for videre smitte. Det er derfor ikke nødvendig for deg og husstandsmedlemmer å følge spesielle råd for beskyttelse ut over håndhygiene og andre grunnleggende smitteverntiltak. God håndhygiene med hyppig håndvask med såpe og vann anbefales, spesielt etter toalettbesøk, før matlaging og før måltider.</a:t>
            </a:r>
          </a:p>
          <a:p>
            <a:endParaRPr lang="en-US" sz="9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57C2C390-6B51-4BE4-9CF8-75918478CA05}"/>
              </a:ext>
            </a:extLst>
          </p:cNvPr>
          <p:cNvSpPr txBox="1"/>
          <p:nvPr/>
        </p:nvSpPr>
        <p:spPr>
          <a:xfrm>
            <a:off x="812935" y="6211669"/>
            <a:ext cx="1081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Les mer her: </a:t>
            </a:r>
            <a:r>
              <a:rPr lang="nb-NO" sz="1400" dirty="0">
                <a:hlinkClick r:id="rId3"/>
              </a:rPr>
              <a:t>https://www.fhi.no/nettpub/coronavirus/rad-til-personer-som-er-smittet-eller-har-vart-utsatt-for-smitte/rad-til-personer-som-er-i-hjemmekarantene/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27231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A30489-C520-4420-A0FF-D9BD84A1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Informasjon til kunder</a:t>
            </a:r>
          </a:p>
        </p:txBody>
      </p:sp>
      <p:pic>
        <p:nvPicPr>
          <p:cNvPr id="9" name="Bilde 8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7E6F6E5D-3397-45B7-9F1C-6FA26E4396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463F5-EB45-462E-885B-0F2D5C3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851066"/>
            <a:ext cx="5471529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nb-NO" sz="1400" dirty="0"/>
              <a:t>Hold generelt god dialog med kunder og informer gjerne om våre retningslinjer og tiltak</a:t>
            </a:r>
          </a:p>
          <a:p>
            <a:r>
              <a:rPr lang="nb-NO" sz="1400" dirty="0"/>
              <a:t>Dersom det ikke er forretningskritisk, bruk </a:t>
            </a:r>
            <a:r>
              <a:rPr lang="nb-NO" sz="1400" dirty="0" err="1"/>
              <a:t>skype</a:t>
            </a:r>
            <a:r>
              <a:rPr lang="nb-NO" sz="1400" dirty="0"/>
              <a:t> eller teams til alle eksterne møter</a:t>
            </a:r>
          </a:p>
          <a:p>
            <a:r>
              <a:rPr lang="nb-NO" sz="1400" dirty="0"/>
              <a:t>Når kontorene våre igjen åpner for eksterne møter gjelder følgende: Alle er ansvarlige for å kontakte sine gjester for å forsikre seg om at disse ikke har </a:t>
            </a:r>
            <a:r>
              <a:rPr lang="nb-NO" sz="1400" dirty="0" err="1"/>
              <a:t>sykdomsymptomer</a:t>
            </a:r>
            <a:r>
              <a:rPr lang="nb-NO" sz="1400" dirty="0"/>
              <a:t>, har vært på reise i høy-risiko områder eller hatt nærkontakt med bekreftede tilfeller. </a:t>
            </a:r>
          </a:p>
          <a:p>
            <a:r>
              <a:rPr lang="nb-NO" sz="1400" dirty="0"/>
              <a:t>Tilsvarende gjelder dersom du skal i eksternt møte. Ta kontakt med oppdragsgiver eller møteorganisator for å forsikre deg om at forholdsregler er iverksatt. </a:t>
            </a:r>
          </a:p>
        </p:txBody>
      </p:sp>
    </p:spTree>
    <p:extLst>
      <p:ext uri="{BB962C8B-B14F-4D97-AF65-F5344CB8AC3E}">
        <p14:creationId xmlns:p14="http://schemas.microsoft.com/office/powerpoint/2010/main" val="395975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BA5C08-124A-417C-A8F2-F839B031A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Instruks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hjemmekontor</a:t>
            </a:r>
            <a:r>
              <a:rPr lang="en-US" sz="4000" dirty="0">
                <a:solidFill>
                  <a:srgbClr val="FFFFFF"/>
                </a:solidFill>
              </a:rPr>
              <a:t> – 1/2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47F2F939-4EBB-488A-8198-998E7C8B2B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9611-1D39-475D-9DA0-28841912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4972" y="2908393"/>
            <a:ext cx="6058231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err="1"/>
              <a:t>Folkehelseinstituttet</a:t>
            </a:r>
            <a:r>
              <a:rPr lang="en-US" sz="1600" dirty="0"/>
              <a:t> </a:t>
            </a:r>
            <a:r>
              <a:rPr lang="en-US" sz="1600" dirty="0" err="1"/>
              <a:t>oppfordrer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bruk</a:t>
            </a:r>
            <a:r>
              <a:rPr lang="en-US" sz="1600" dirty="0"/>
              <a:t> av </a:t>
            </a:r>
            <a:r>
              <a:rPr lang="en-US" sz="1600" dirty="0" err="1"/>
              <a:t>hjemmekontor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fleksible</a:t>
            </a:r>
            <a:r>
              <a:rPr lang="en-US" sz="1600" dirty="0"/>
              <a:t> </a:t>
            </a:r>
            <a:r>
              <a:rPr lang="en-US" sz="1600" dirty="0" err="1"/>
              <a:t>arbeidstider</a:t>
            </a:r>
            <a:r>
              <a:rPr lang="en-US" sz="1600" dirty="0"/>
              <a:t> for å </a:t>
            </a:r>
            <a:r>
              <a:rPr lang="en-US" sz="1600" dirty="0" err="1"/>
              <a:t>redusere</a:t>
            </a:r>
            <a:r>
              <a:rPr lang="en-US" sz="1600" dirty="0"/>
              <a:t> </a:t>
            </a:r>
            <a:r>
              <a:rPr lang="en-US" sz="1600" dirty="0" err="1"/>
              <a:t>tetthet</a:t>
            </a:r>
            <a:r>
              <a:rPr lang="en-US" sz="1600" dirty="0"/>
              <a:t> </a:t>
            </a:r>
            <a:r>
              <a:rPr lang="en-US" sz="1600" dirty="0" err="1"/>
              <a:t>mellom</a:t>
            </a:r>
            <a:r>
              <a:rPr lang="en-US" sz="1600" dirty="0"/>
              <a:t> </a:t>
            </a:r>
            <a:r>
              <a:rPr lang="en-US" sz="1600" dirty="0" err="1"/>
              <a:t>ansatte</a:t>
            </a:r>
            <a:r>
              <a:rPr lang="en-US" sz="1600" dirty="0"/>
              <a:t>.</a:t>
            </a:r>
          </a:p>
          <a:p>
            <a:pPr marL="0"/>
            <a:r>
              <a:rPr lang="en-US" sz="1600" b="1" dirty="0" err="1"/>
              <a:t>Disse</a:t>
            </a:r>
            <a:r>
              <a:rPr lang="en-US" sz="1600" b="1" dirty="0"/>
              <a:t> </a:t>
            </a:r>
            <a:r>
              <a:rPr lang="en-US" sz="1600" b="1" dirty="0" err="1"/>
              <a:t>ansatte</a:t>
            </a:r>
            <a:r>
              <a:rPr lang="en-US" sz="1600" b="1" dirty="0"/>
              <a:t> SKAL </a:t>
            </a:r>
            <a:r>
              <a:rPr lang="en-US" sz="1600" b="1" dirty="0" err="1"/>
              <a:t>benytte</a:t>
            </a:r>
            <a:r>
              <a:rPr lang="en-US" sz="1600" b="1" dirty="0"/>
              <a:t> </a:t>
            </a:r>
            <a:r>
              <a:rPr lang="en-US" sz="1600" b="1" dirty="0" err="1"/>
              <a:t>hjemmekontor</a:t>
            </a:r>
            <a:r>
              <a:rPr lang="en-US" sz="1600" b="1" dirty="0"/>
              <a:t>: </a:t>
            </a:r>
          </a:p>
          <a:p>
            <a:pPr marL="0"/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vært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reise</a:t>
            </a:r>
            <a:r>
              <a:rPr lang="en-US" sz="1600" dirty="0"/>
              <a:t> </a:t>
            </a:r>
            <a:r>
              <a:rPr lang="en-US" sz="1600" dirty="0" err="1"/>
              <a:t>utenlands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i 14 </a:t>
            </a:r>
            <a:r>
              <a:rPr lang="en-US" sz="1600" dirty="0" err="1"/>
              <a:t>dagers</a:t>
            </a:r>
            <a:r>
              <a:rPr lang="en-US" sz="1600" dirty="0"/>
              <a:t> </a:t>
            </a:r>
            <a:r>
              <a:rPr lang="en-US" sz="1600" dirty="0" err="1"/>
              <a:t>karantene</a:t>
            </a:r>
            <a:r>
              <a:rPr lang="en-US" sz="1600" dirty="0"/>
              <a:t>   med  </a:t>
            </a:r>
            <a:r>
              <a:rPr lang="en-US" sz="1600" dirty="0" err="1"/>
              <a:t>hjemmekontor</a:t>
            </a:r>
            <a:r>
              <a:rPr lang="en-US" sz="1600" dirty="0"/>
              <a:t>. </a:t>
            </a:r>
          </a:p>
          <a:p>
            <a:pPr marL="0"/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hatt</a:t>
            </a:r>
            <a:r>
              <a:rPr lang="en-US" sz="1600" dirty="0"/>
              <a:t> </a:t>
            </a:r>
            <a:r>
              <a:rPr lang="en-US" sz="1600" dirty="0" err="1"/>
              <a:t>nærkontakt</a:t>
            </a:r>
            <a:r>
              <a:rPr lang="en-US" sz="1600" dirty="0"/>
              <a:t> med et </a:t>
            </a:r>
            <a:r>
              <a:rPr lang="en-US" sz="1600" dirty="0" err="1"/>
              <a:t>bekreftet</a:t>
            </a:r>
            <a:r>
              <a:rPr lang="en-US" sz="1600" dirty="0"/>
              <a:t> </a:t>
            </a:r>
            <a:r>
              <a:rPr lang="en-US" sz="1600" dirty="0" err="1"/>
              <a:t>tilfelle</a:t>
            </a:r>
            <a:r>
              <a:rPr lang="en-US" sz="1600" dirty="0"/>
              <a:t> i 14 </a:t>
            </a:r>
            <a:r>
              <a:rPr lang="en-US" sz="1600" dirty="0" err="1"/>
              <a:t>dager</a:t>
            </a:r>
            <a:endParaRPr lang="en-US" sz="1600" dirty="0"/>
          </a:p>
          <a:p>
            <a:r>
              <a:rPr lang="en-US" sz="1600" dirty="0" err="1"/>
              <a:t>Ansatte</a:t>
            </a:r>
            <a:r>
              <a:rPr lang="en-US" sz="1600" dirty="0"/>
              <a:t> med </a:t>
            </a:r>
            <a:r>
              <a:rPr lang="en-US" sz="1600" dirty="0" err="1"/>
              <a:t>minst</a:t>
            </a:r>
            <a:r>
              <a:rPr lang="en-US" sz="1600" dirty="0"/>
              <a:t> </a:t>
            </a:r>
            <a:r>
              <a:rPr lang="en-US" sz="1600" dirty="0" err="1"/>
              <a:t>ett</a:t>
            </a:r>
            <a:r>
              <a:rPr lang="en-US" sz="1600" dirty="0"/>
              <a:t> av </a:t>
            </a:r>
            <a:r>
              <a:rPr lang="en-US" sz="1600" dirty="0" err="1"/>
              <a:t>følgende</a:t>
            </a:r>
            <a:r>
              <a:rPr lang="en-US" sz="1600" dirty="0"/>
              <a:t> </a:t>
            </a:r>
            <a:r>
              <a:rPr lang="en-US" sz="1600" dirty="0" err="1"/>
              <a:t>symptomer</a:t>
            </a:r>
            <a:r>
              <a:rPr lang="en-US" sz="1600" dirty="0"/>
              <a:t>: </a:t>
            </a:r>
            <a:r>
              <a:rPr lang="en-US" sz="1600" dirty="0" err="1"/>
              <a:t>hoste</a:t>
            </a:r>
            <a:r>
              <a:rPr lang="en-US" sz="1600" dirty="0"/>
              <a:t>, </a:t>
            </a:r>
            <a:r>
              <a:rPr lang="en-US" sz="1600" dirty="0" err="1"/>
              <a:t>kortpustethet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feber</a:t>
            </a:r>
            <a:r>
              <a:rPr lang="en-US" sz="1600" dirty="0"/>
              <a:t>, </a:t>
            </a:r>
            <a:r>
              <a:rPr lang="en-US" sz="1600" dirty="0" err="1"/>
              <a:t>inntil</a:t>
            </a:r>
            <a:r>
              <a:rPr lang="en-US" sz="1600" dirty="0"/>
              <a:t> de </a:t>
            </a:r>
            <a:r>
              <a:rPr lang="en-US" sz="1600" dirty="0" err="1"/>
              <a:t>er</a:t>
            </a:r>
            <a:r>
              <a:rPr lang="en-US" sz="1600" dirty="0"/>
              <a:t> </a:t>
            </a:r>
            <a:r>
              <a:rPr lang="en-US" sz="1600" dirty="0" err="1"/>
              <a:t>symptomfrie</a:t>
            </a:r>
            <a:endParaRPr lang="en-US" sz="1600" dirty="0"/>
          </a:p>
          <a:p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hatt</a:t>
            </a:r>
            <a:r>
              <a:rPr lang="en-US" sz="1600" dirty="0"/>
              <a:t> </a:t>
            </a:r>
            <a:r>
              <a:rPr lang="en-US" sz="1600" dirty="0" err="1"/>
              <a:t>nærkontakt</a:t>
            </a:r>
            <a:r>
              <a:rPr lang="en-US" sz="1600" dirty="0"/>
              <a:t> med </a:t>
            </a:r>
            <a:r>
              <a:rPr lang="en-US" sz="1600" dirty="0" err="1"/>
              <a:t>mistenkte</a:t>
            </a:r>
            <a:r>
              <a:rPr lang="en-US" sz="1600" dirty="0"/>
              <a:t> </a:t>
            </a:r>
            <a:r>
              <a:rPr lang="en-US" sz="1600" dirty="0" err="1"/>
              <a:t>tilfeller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hjemmekontor</a:t>
            </a:r>
            <a:r>
              <a:rPr lang="en-US" sz="1600" dirty="0"/>
              <a:t> </a:t>
            </a:r>
            <a:r>
              <a:rPr lang="en-US" sz="1600" dirty="0" err="1"/>
              <a:t>inntil</a:t>
            </a:r>
            <a:r>
              <a:rPr lang="en-US" sz="1600" dirty="0"/>
              <a:t> </a:t>
            </a:r>
            <a:r>
              <a:rPr lang="en-US" sz="1600" dirty="0" err="1"/>
              <a:t>videre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947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5CA9C0-6DF1-4B04-ABA1-04C5A0AB6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Instruks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hjemmekontor</a:t>
            </a:r>
            <a:r>
              <a:rPr lang="en-US" sz="4000" dirty="0">
                <a:solidFill>
                  <a:srgbClr val="FFFFFF"/>
                </a:solidFill>
              </a:rPr>
              <a:t> – 2/2</a:t>
            </a:r>
          </a:p>
        </p:txBody>
      </p:sp>
      <p:pic>
        <p:nvPicPr>
          <p:cNvPr id="4" name="Bilde 3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6F6795BE-9668-43AA-A821-628ED380C9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053C-CF1D-4EAB-9D9B-4EB63E76B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261" y="2997370"/>
            <a:ext cx="6372175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b="1" dirty="0" err="1"/>
              <a:t>Disse</a:t>
            </a:r>
            <a:r>
              <a:rPr lang="en-US" sz="1600" b="1" dirty="0"/>
              <a:t> </a:t>
            </a:r>
            <a:r>
              <a:rPr lang="en-US" sz="1600" b="1" dirty="0" err="1"/>
              <a:t>ansatte</a:t>
            </a:r>
            <a:r>
              <a:rPr lang="en-US" sz="1600" b="1" dirty="0"/>
              <a:t> </a:t>
            </a:r>
            <a:r>
              <a:rPr lang="en-US" sz="1600" b="1" dirty="0" err="1"/>
              <a:t>oppfordres</a:t>
            </a:r>
            <a:r>
              <a:rPr lang="en-US" sz="1600" b="1" dirty="0"/>
              <a:t> </a:t>
            </a:r>
            <a:r>
              <a:rPr lang="en-US" sz="1600" b="1" dirty="0" err="1"/>
              <a:t>til</a:t>
            </a:r>
            <a:r>
              <a:rPr lang="en-US" sz="1600" b="1" dirty="0"/>
              <a:t> å </a:t>
            </a:r>
            <a:r>
              <a:rPr lang="en-US" sz="1600" b="1" dirty="0" err="1"/>
              <a:t>benytte</a:t>
            </a:r>
            <a:r>
              <a:rPr lang="en-US" sz="1600" b="1" dirty="0"/>
              <a:t> </a:t>
            </a:r>
            <a:r>
              <a:rPr lang="en-US" sz="1600" b="1" dirty="0" err="1"/>
              <a:t>hjemmekontor</a:t>
            </a:r>
            <a:r>
              <a:rPr lang="en-US" sz="1600" b="1" dirty="0"/>
              <a:t> (</a:t>
            </a:r>
            <a:r>
              <a:rPr lang="en-US" sz="1600" b="1" dirty="0" err="1"/>
              <a:t>avklares</a:t>
            </a:r>
            <a:r>
              <a:rPr lang="en-US" sz="1600" b="1" dirty="0"/>
              <a:t> </a:t>
            </a:r>
            <a:r>
              <a:rPr lang="en-US" sz="1600" b="1" dirty="0" err="1"/>
              <a:t>alltid</a:t>
            </a:r>
            <a:r>
              <a:rPr lang="en-US" sz="1600" b="1" dirty="0"/>
              <a:t> med </a:t>
            </a:r>
            <a:r>
              <a:rPr lang="en-US" sz="1600" b="1" dirty="0" err="1"/>
              <a:t>nærmeste</a:t>
            </a:r>
            <a:r>
              <a:rPr lang="en-US" sz="1600" b="1" dirty="0"/>
              <a:t> </a:t>
            </a:r>
            <a:r>
              <a:rPr lang="en-US" sz="1600" b="1" dirty="0" err="1"/>
              <a:t>leder</a:t>
            </a:r>
            <a:r>
              <a:rPr lang="en-US" sz="1600" b="1" dirty="0"/>
              <a:t>): </a:t>
            </a:r>
            <a:endParaRPr lang="en-US" sz="1600" dirty="0"/>
          </a:p>
          <a:p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kan</a:t>
            </a:r>
            <a:r>
              <a:rPr lang="en-US" sz="1600" dirty="0"/>
              <a:t> </a:t>
            </a:r>
            <a:r>
              <a:rPr lang="en-US" sz="1600" dirty="0" err="1"/>
              <a:t>arbeide</a:t>
            </a:r>
            <a:r>
              <a:rPr lang="en-US" sz="1600" dirty="0"/>
              <a:t> </a:t>
            </a:r>
            <a:r>
              <a:rPr lang="en-US" sz="1600" dirty="0" err="1"/>
              <a:t>minst</a:t>
            </a:r>
            <a:r>
              <a:rPr lang="en-US" sz="1600" dirty="0"/>
              <a:t> like </a:t>
            </a:r>
            <a:r>
              <a:rPr lang="en-US" sz="1600" dirty="0" err="1"/>
              <a:t>effektivt</a:t>
            </a:r>
            <a:r>
              <a:rPr lang="en-US" sz="1600" dirty="0"/>
              <a:t> </a:t>
            </a:r>
            <a:r>
              <a:rPr lang="en-US" sz="1600" dirty="0" err="1"/>
              <a:t>hjemmefra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kontor</a:t>
            </a:r>
            <a:r>
              <a:rPr lang="en-US" sz="1600" dirty="0"/>
              <a:t> </a:t>
            </a:r>
          </a:p>
          <a:p>
            <a:r>
              <a:rPr lang="en-US" sz="1600" dirty="0" err="1"/>
              <a:t>Ansatte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selv</a:t>
            </a:r>
            <a:r>
              <a:rPr lang="en-US" sz="1600" dirty="0"/>
              <a:t> </a:t>
            </a:r>
            <a:r>
              <a:rPr lang="en-US" sz="1600" dirty="0" err="1"/>
              <a:t>er</a:t>
            </a:r>
            <a:r>
              <a:rPr lang="en-US" sz="1600" dirty="0"/>
              <a:t> gravid </a:t>
            </a:r>
            <a:r>
              <a:rPr lang="en-US" sz="1600" dirty="0" err="1"/>
              <a:t>eller</a:t>
            </a:r>
            <a:r>
              <a:rPr lang="en-US" sz="1600" dirty="0"/>
              <a:t> i </a:t>
            </a:r>
            <a:r>
              <a:rPr lang="en-US" sz="1600" dirty="0" err="1"/>
              <a:t>risikogruppe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i </a:t>
            </a:r>
            <a:r>
              <a:rPr lang="en-US" sz="1600" dirty="0" err="1"/>
              <a:t>samme</a:t>
            </a:r>
            <a:r>
              <a:rPr lang="en-US" sz="1600" dirty="0"/>
              <a:t> </a:t>
            </a:r>
            <a:r>
              <a:rPr lang="en-US" sz="1600" dirty="0" err="1"/>
              <a:t>husstand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slik</a:t>
            </a:r>
            <a:r>
              <a:rPr lang="en-US" sz="1600" dirty="0"/>
              <a:t> person (</a:t>
            </a:r>
            <a:r>
              <a:rPr lang="en-US" sz="1600" u="sng" dirty="0">
                <a:hlinkClick r:id="rId3"/>
              </a:rPr>
              <a:t>https://www.fhi.no/nettpub/coronavirus/fakta/risikogrupper/</a:t>
            </a:r>
            <a:r>
              <a:rPr lang="en-US" sz="1600" u="sng" dirty="0"/>
              <a:t>)</a:t>
            </a:r>
            <a:endParaRPr lang="en-US" sz="1600" dirty="0"/>
          </a:p>
          <a:p>
            <a:pPr marL="0" lvl="0" indent="0">
              <a:buNone/>
            </a:pPr>
            <a:r>
              <a:rPr lang="en-US" sz="1600" b="1" dirty="0"/>
              <a:t>Andre </a:t>
            </a:r>
            <a:r>
              <a:rPr lang="en-US" sz="1600" b="1" dirty="0" err="1"/>
              <a:t>instrukser</a:t>
            </a:r>
            <a:r>
              <a:rPr lang="en-US" sz="1600" b="1" dirty="0"/>
              <a:t>:</a:t>
            </a:r>
          </a:p>
          <a:p>
            <a:pPr lvl="0"/>
            <a:r>
              <a:rPr lang="en-US" sz="1600" dirty="0" err="1"/>
              <a:t>Er</a:t>
            </a:r>
            <a:r>
              <a:rPr lang="en-US" sz="1600" dirty="0"/>
              <a:t> man </a:t>
            </a:r>
            <a:r>
              <a:rPr lang="en-US" sz="1600" dirty="0" err="1"/>
              <a:t>syk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ikke</a:t>
            </a:r>
            <a:r>
              <a:rPr lang="en-US" sz="1600" dirty="0"/>
              <a:t> i stand </a:t>
            </a:r>
            <a:r>
              <a:rPr lang="en-US" sz="1600" dirty="0" err="1"/>
              <a:t>til</a:t>
            </a:r>
            <a:r>
              <a:rPr lang="en-US" sz="1600" dirty="0"/>
              <a:t> å </a:t>
            </a:r>
            <a:r>
              <a:rPr lang="en-US" sz="1600" dirty="0" err="1"/>
              <a:t>jobbe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dette</a:t>
            </a:r>
            <a:r>
              <a:rPr lang="en-US" sz="1600" dirty="0"/>
              <a:t> </a:t>
            </a:r>
            <a:r>
              <a:rPr lang="en-US" sz="1600" dirty="0" err="1"/>
              <a:t>føres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sykdom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312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5193C3-E7D1-469B-867B-2F53DEA67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Instruks ved mistenkt tilfelle</a:t>
            </a:r>
          </a:p>
        </p:txBody>
      </p:sp>
      <p:pic>
        <p:nvPicPr>
          <p:cNvPr id="5" name="Bilde 4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EAC575BD-D658-4148-BA87-869210B275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18CB8-A9B5-4416-851D-68BB59507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261" y="3117851"/>
            <a:ext cx="5471529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/>
              <a:t>Send </a:t>
            </a:r>
            <a:r>
              <a:rPr lang="en-US" sz="1600" dirty="0" err="1"/>
              <a:t>vedkommende</a:t>
            </a:r>
            <a:r>
              <a:rPr lang="en-US" sz="1600" dirty="0"/>
              <a:t> </a:t>
            </a:r>
            <a:r>
              <a:rPr lang="en-US" sz="1600" dirty="0" err="1"/>
              <a:t>hjem</a:t>
            </a:r>
            <a:r>
              <a:rPr lang="en-US" sz="1600" dirty="0"/>
              <a:t> med PC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lader</a:t>
            </a:r>
            <a:r>
              <a:rPr lang="en-US" sz="1600" dirty="0"/>
              <a:t> </a:t>
            </a:r>
          </a:p>
          <a:p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ansatte</a:t>
            </a:r>
            <a:r>
              <a:rPr lang="en-US" sz="1600" dirty="0"/>
              <a:t> i </a:t>
            </a:r>
            <a:r>
              <a:rPr lang="en-US" sz="1600" dirty="0" err="1"/>
              <a:t>berørt</a:t>
            </a:r>
            <a:r>
              <a:rPr lang="en-US" sz="1600" dirty="0"/>
              <a:t> etasje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forlate</a:t>
            </a:r>
            <a:r>
              <a:rPr lang="en-US" sz="1600" dirty="0"/>
              <a:t> </a:t>
            </a:r>
            <a:r>
              <a:rPr lang="en-US" sz="1600" dirty="0" err="1"/>
              <a:t>etasjen</a:t>
            </a:r>
            <a:r>
              <a:rPr lang="en-US" sz="1600" dirty="0"/>
              <a:t>  (ta med PC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lader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må</a:t>
            </a:r>
            <a:r>
              <a:rPr lang="en-US" sz="1600" dirty="0"/>
              <a:t> </a:t>
            </a:r>
            <a:r>
              <a:rPr lang="en-US" sz="1600" dirty="0" err="1"/>
              <a:t>jobbe</a:t>
            </a:r>
            <a:r>
              <a:rPr lang="en-US" sz="1600" dirty="0"/>
              <a:t> </a:t>
            </a:r>
            <a:r>
              <a:rPr lang="en-US" sz="1600" dirty="0" err="1"/>
              <a:t>fra</a:t>
            </a:r>
            <a:r>
              <a:rPr lang="en-US" sz="1600" dirty="0"/>
              <a:t> </a:t>
            </a:r>
            <a:r>
              <a:rPr lang="en-US" sz="1600" dirty="0" err="1"/>
              <a:t>alternativ</a:t>
            </a:r>
            <a:r>
              <a:rPr lang="en-US" sz="1600" dirty="0"/>
              <a:t> </a:t>
            </a:r>
            <a:r>
              <a:rPr lang="en-US" sz="1600" dirty="0" err="1"/>
              <a:t>lokasjon</a:t>
            </a:r>
            <a:r>
              <a:rPr lang="en-US" sz="1600" dirty="0"/>
              <a:t>)</a:t>
            </a:r>
          </a:p>
          <a:p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vært</a:t>
            </a:r>
            <a:r>
              <a:rPr lang="en-US" sz="1600" dirty="0"/>
              <a:t> i </a:t>
            </a:r>
            <a:r>
              <a:rPr lang="en-US" sz="1600" b="1" dirty="0" err="1"/>
              <a:t>nærkontakt</a:t>
            </a:r>
            <a:r>
              <a:rPr lang="en-US" sz="1600" dirty="0"/>
              <a:t> med den </a:t>
            </a:r>
            <a:r>
              <a:rPr lang="en-US" sz="1600" dirty="0" err="1"/>
              <a:t>mistenkte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jobbe</a:t>
            </a:r>
            <a:r>
              <a:rPr lang="en-US" sz="1600" dirty="0"/>
              <a:t> </a:t>
            </a:r>
            <a:r>
              <a:rPr lang="en-US" sz="1600" dirty="0" err="1"/>
              <a:t>hjemmefra</a:t>
            </a:r>
            <a:r>
              <a:rPr lang="en-US" sz="1600" dirty="0"/>
              <a:t> </a:t>
            </a:r>
            <a:r>
              <a:rPr lang="en-US" sz="1600" dirty="0" err="1"/>
              <a:t>inntil</a:t>
            </a:r>
            <a:r>
              <a:rPr lang="en-US" sz="1600" dirty="0"/>
              <a:t> </a:t>
            </a:r>
            <a:r>
              <a:rPr lang="en-US" sz="1600" dirty="0" err="1"/>
              <a:t>videre</a:t>
            </a:r>
            <a:r>
              <a:rPr lang="en-US" sz="1600" dirty="0"/>
              <a:t>. Les om </a:t>
            </a:r>
            <a:r>
              <a:rPr lang="en-US" sz="1600" dirty="0" err="1"/>
              <a:t>definisjoner</a:t>
            </a:r>
            <a:r>
              <a:rPr lang="en-US" sz="1600" dirty="0"/>
              <a:t> av </a:t>
            </a:r>
            <a:r>
              <a:rPr lang="en-US" sz="1600" dirty="0" err="1"/>
              <a:t>nærkontakt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>
                <a:hlinkClick r:id="rId3"/>
              </a:rPr>
              <a:t>FHIs </a:t>
            </a:r>
            <a:r>
              <a:rPr lang="en-US" sz="1600" dirty="0" err="1">
                <a:hlinkClick r:id="rId3"/>
              </a:rPr>
              <a:t>nettsider</a:t>
            </a:r>
            <a:endParaRPr lang="en-US" sz="1600" dirty="0"/>
          </a:p>
          <a:p>
            <a:r>
              <a:rPr lang="en-US" sz="1600" dirty="0"/>
              <a:t>Informer </a:t>
            </a:r>
            <a:r>
              <a:rPr lang="en-US" sz="1600" dirty="0" err="1"/>
              <a:t>daglig</a:t>
            </a:r>
            <a:r>
              <a:rPr lang="en-US" sz="1600" dirty="0"/>
              <a:t> </a:t>
            </a:r>
            <a:r>
              <a:rPr lang="en-US" sz="1600" dirty="0" err="1"/>
              <a:t>leder</a:t>
            </a:r>
            <a:endParaRPr lang="en-US" sz="1600" dirty="0"/>
          </a:p>
          <a:p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ansatte</a:t>
            </a:r>
            <a:r>
              <a:rPr lang="en-US" sz="1600" dirty="0"/>
              <a:t> hos Stabæk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informeres</a:t>
            </a:r>
            <a:endParaRPr lang="en-US" sz="1600" dirty="0"/>
          </a:p>
          <a:p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eksterne</a:t>
            </a:r>
            <a:r>
              <a:rPr lang="en-US" sz="1600" dirty="0"/>
              <a:t> </a:t>
            </a:r>
            <a:r>
              <a:rPr lang="en-US" sz="1600" dirty="0" err="1"/>
              <a:t>personer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vært</a:t>
            </a:r>
            <a:r>
              <a:rPr lang="en-US" sz="1600" dirty="0"/>
              <a:t> i </a:t>
            </a:r>
            <a:r>
              <a:rPr lang="en-US" sz="1600" dirty="0" err="1"/>
              <a:t>møter</a:t>
            </a:r>
            <a:r>
              <a:rPr lang="en-US" sz="1600" dirty="0"/>
              <a:t> </a:t>
            </a:r>
            <a:r>
              <a:rPr lang="en-US" sz="1600" dirty="0" err="1"/>
              <a:t>el.l</a:t>
            </a:r>
            <a:r>
              <a:rPr lang="en-US" sz="1600" dirty="0"/>
              <a:t>. med </a:t>
            </a:r>
            <a:r>
              <a:rPr lang="en-US" sz="1600" dirty="0" err="1"/>
              <a:t>vedkommende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varsles</a:t>
            </a:r>
            <a:endParaRPr lang="en-US" sz="1600" dirty="0"/>
          </a:p>
          <a:p>
            <a:r>
              <a:rPr lang="en-US" sz="1600" dirty="0"/>
              <a:t>Hold god </a:t>
            </a:r>
            <a:r>
              <a:rPr lang="en-US" sz="1600" dirty="0" err="1"/>
              <a:t>kontakt</a:t>
            </a:r>
            <a:r>
              <a:rPr lang="en-US" sz="1600" dirty="0"/>
              <a:t> med den «</a:t>
            </a:r>
            <a:r>
              <a:rPr lang="en-US" sz="1600" dirty="0" err="1"/>
              <a:t>mistenkte</a:t>
            </a:r>
            <a:r>
              <a:rPr lang="en-US" sz="1600" dirty="0"/>
              <a:t>» </a:t>
            </a:r>
            <a:r>
              <a:rPr lang="en-US" sz="1600" dirty="0" err="1"/>
              <a:t>personen</a:t>
            </a:r>
            <a:endParaRPr lang="en-US" sz="1600" dirty="0"/>
          </a:p>
          <a:p>
            <a:pPr marL="0"/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45CA45-6743-44BB-B74C-FE0535B0E951}"/>
              </a:ext>
            </a:extLst>
          </p:cNvPr>
          <p:cNvSpPr/>
          <p:nvPr/>
        </p:nvSpPr>
        <p:spPr>
          <a:xfrm>
            <a:off x="7725168" y="635714"/>
            <a:ext cx="3830545" cy="20093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  <a:buNone/>
            </a:pPr>
            <a:r>
              <a:rPr lang="nb-NO" sz="1100" dirty="0">
                <a:solidFill>
                  <a:schemeClr val="tx1"/>
                </a:solidFill>
              </a:rPr>
              <a:t>Mistenkt tilfelle, definisjon: </a:t>
            </a:r>
          </a:p>
          <a:p>
            <a:pPr>
              <a:spcAft>
                <a:spcPts val="600"/>
              </a:spcAft>
            </a:pPr>
            <a:r>
              <a:rPr lang="nb-NO" sz="1100" dirty="0">
                <a:solidFill>
                  <a:schemeClr val="tx1"/>
                </a:solidFill>
              </a:rPr>
              <a:t>Pasienter med akutt luftveisinfeksjon med minst ett av følgende symptomer: hoste, kortpustethet, feber og som i løpet av de siste 14 dagene før symptomdebut, oppfyller minst ett av følgende kriterier:</a:t>
            </a:r>
          </a:p>
          <a:p>
            <a:pPr>
              <a:spcAft>
                <a:spcPts val="600"/>
              </a:spcAft>
            </a:pPr>
            <a:r>
              <a:rPr lang="nb-NO" sz="1200" dirty="0">
                <a:solidFill>
                  <a:schemeClr val="tx1"/>
                </a:solidFill>
              </a:rPr>
              <a:t>Har vært i nærkontakt med et bekreftet tilfelle av covid-19 sykdom</a:t>
            </a:r>
          </a:p>
        </p:txBody>
      </p:sp>
    </p:spTree>
    <p:extLst>
      <p:ext uri="{BB962C8B-B14F-4D97-AF65-F5344CB8AC3E}">
        <p14:creationId xmlns:p14="http://schemas.microsoft.com/office/powerpoint/2010/main" val="814005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3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5193C3-E7D1-469B-867B-2F53DEA67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INSTRUKS Ved bekreftet tilfelle</a:t>
            </a:r>
          </a:p>
        </p:txBody>
      </p:sp>
      <p:pic>
        <p:nvPicPr>
          <p:cNvPr id="15" name="Bilde 14" descr="Et bilde som inneholder skjorte&#10;&#10;Beskrivelse som er generert med svært høy visshet">
            <a:extLst>
              <a:ext uri="{FF2B5EF4-FFF2-40B4-BE49-F238E27FC236}">
                <a16:creationId xmlns:a16="http://schemas.microsoft.com/office/drawing/2014/main" id="{3DFB7EDE-3BDC-4071-A8B6-52CC810C63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1" r="4427" b="-5"/>
          <a:stretch/>
        </p:blipFill>
        <p:spPr>
          <a:xfrm>
            <a:off x="1424902" y="2492376"/>
            <a:ext cx="3209779" cy="35633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18CB8-A9B5-4416-851D-68BB59507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1920" y="3027265"/>
            <a:ext cx="7039792" cy="356315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err="1"/>
              <a:t>Ved</a:t>
            </a:r>
            <a:r>
              <a:rPr lang="en-US" sz="1600" dirty="0"/>
              <a:t> </a:t>
            </a:r>
            <a:r>
              <a:rPr lang="en-US" sz="1600" dirty="0" err="1"/>
              <a:t>bekreftet</a:t>
            </a:r>
            <a:r>
              <a:rPr lang="en-US" sz="1600" dirty="0"/>
              <a:t> </a:t>
            </a:r>
            <a:r>
              <a:rPr lang="en-US" sz="1600" dirty="0" err="1"/>
              <a:t>tilfelle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</a:t>
            </a:r>
            <a:r>
              <a:rPr lang="en-US" sz="1600" dirty="0" err="1"/>
              <a:t>følgende</a:t>
            </a:r>
            <a:r>
              <a:rPr lang="en-US" sz="1600" dirty="0"/>
              <a:t> </a:t>
            </a:r>
            <a:r>
              <a:rPr lang="en-US" sz="1600" dirty="0" err="1"/>
              <a:t>gjøres</a:t>
            </a:r>
            <a:r>
              <a:rPr lang="en-US" sz="1600" dirty="0"/>
              <a:t> i </a:t>
            </a:r>
            <a:r>
              <a:rPr lang="en-US" sz="1600" dirty="0" err="1"/>
              <a:t>tillegg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det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står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forrige</a:t>
            </a:r>
            <a:r>
              <a:rPr lang="en-US" sz="1600" dirty="0"/>
              <a:t> slide:</a:t>
            </a:r>
          </a:p>
          <a:p>
            <a:pPr lvl="0"/>
            <a:r>
              <a:rPr lang="en-US" sz="1600" dirty="0" err="1"/>
              <a:t>Alle</a:t>
            </a:r>
            <a:r>
              <a:rPr lang="en-US" sz="1600" dirty="0"/>
              <a:t> </a:t>
            </a:r>
            <a:r>
              <a:rPr lang="en-US" sz="1600" dirty="0" err="1"/>
              <a:t>som</a:t>
            </a:r>
            <a:r>
              <a:rPr lang="en-US" sz="1600" dirty="0"/>
              <a:t> har </a:t>
            </a:r>
            <a:r>
              <a:rPr lang="en-US" sz="1600" dirty="0" err="1"/>
              <a:t>vært</a:t>
            </a:r>
            <a:r>
              <a:rPr lang="en-US" sz="1600" dirty="0"/>
              <a:t> i </a:t>
            </a:r>
            <a:r>
              <a:rPr lang="en-US" sz="1600" b="1" dirty="0" err="1"/>
              <a:t>nærkontakt</a:t>
            </a:r>
            <a:r>
              <a:rPr lang="en-US" sz="1600" dirty="0"/>
              <a:t> med den </a:t>
            </a:r>
            <a:r>
              <a:rPr lang="en-US" sz="1600" dirty="0" err="1"/>
              <a:t>mistenkte</a:t>
            </a:r>
            <a:r>
              <a:rPr lang="en-US" sz="1600" dirty="0"/>
              <a:t> </a:t>
            </a:r>
            <a:r>
              <a:rPr lang="en-US" sz="1600" dirty="0" err="1"/>
              <a:t>skal</a:t>
            </a:r>
            <a:r>
              <a:rPr lang="en-US" sz="1600" dirty="0"/>
              <a:t> i </a:t>
            </a:r>
            <a:r>
              <a:rPr lang="en-US" sz="1600" dirty="0" err="1"/>
              <a:t>karantene</a:t>
            </a:r>
            <a:r>
              <a:rPr lang="en-US" sz="1600" dirty="0"/>
              <a:t> i14 </a:t>
            </a:r>
            <a:r>
              <a:rPr lang="en-US" sz="1600" dirty="0" err="1"/>
              <a:t>dager</a:t>
            </a:r>
            <a:r>
              <a:rPr lang="en-US" sz="1600" dirty="0"/>
              <a:t> Les om </a:t>
            </a:r>
            <a:r>
              <a:rPr lang="en-US" sz="1600" dirty="0" err="1"/>
              <a:t>definisjoner</a:t>
            </a:r>
            <a:r>
              <a:rPr lang="en-US" sz="1600" dirty="0"/>
              <a:t> av </a:t>
            </a:r>
            <a:r>
              <a:rPr lang="en-US" sz="1600" dirty="0" err="1"/>
              <a:t>nærkontakt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FHIs </a:t>
            </a:r>
            <a:r>
              <a:rPr lang="en-US" sz="1600" dirty="0" err="1"/>
              <a:t>nettsider</a:t>
            </a:r>
            <a:r>
              <a:rPr lang="en-US" sz="1600" dirty="0"/>
              <a:t>. </a:t>
            </a:r>
          </a:p>
          <a:p>
            <a:pPr marL="0" lvl="0" indent="0">
              <a:buNone/>
            </a:pPr>
            <a:endParaRPr lang="en-US" sz="1600" dirty="0"/>
          </a:p>
          <a:p>
            <a:pPr mar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5293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BE6D78F6C0574781B134EFC3A74933" ma:contentTypeVersion="11" ma:contentTypeDescription="Opprett et nytt dokument." ma:contentTypeScope="" ma:versionID="f5f8f2b6a392ee9f17ab45c139a2a2a3">
  <xsd:schema xmlns:xsd="http://www.w3.org/2001/XMLSchema" xmlns:xs="http://www.w3.org/2001/XMLSchema" xmlns:p="http://schemas.microsoft.com/office/2006/metadata/properties" xmlns:ns3="d6a23dc5-6b5f-4e16-85f9-3b52e230b9c5" xmlns:ns4="d1765296-4403-4d5a-9590-9352fe2327ba" targetNamespace="http://schemas.microsoft.com/office/2006/metadata/properties" ma:root="true" ma:fieldsID="43003a3bce7ad2b676f456c420c2364f" ns3:_="" ns4:_="">
    <xsd:import namespace="d6a23dc5-6b5f-4e16-85f9-3b52e230b9c5"/>
    <xsd:import namespace="d1765296-4403-4d5a-9590-9352fe2327b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23dc5-6b5f-4e16-85f9-3b52e230b9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5296-4403-4d5a-9590-9352fe2327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236047-DD08-4CB9-9640-B97AC57ACF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A04C8A-78C6-4221-8CAF-03067048A40F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d6a23dc5-6b5f-4e16-85f9-3b52e230b9c5"/>
    <ds:schemaRef ds:uri="d1765296-4403-4d5a-9590-9352fe2327b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FE8369-3F02-4D94-A32F-543B57A8C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a23dc5-6b5f-4e16-85f9-3b52e230b9c5"/>
    <ds:schemaRef ds:uri="d1765296-4403-4d5a-9590-9352fe2327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1119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Worksheet</vt:lpstr>
      <vt:lpstr>Retningslinjer ifm. Coronavirus Stabæk Fotball</vt:lpstr>
      <vt:lpstr>Generelt om innførte tiltak og retningslinjer</vt:lpstr>
      <vt:lpstr>Generelt om innførte tiltak og retningslinjer</vt:lpstr>
      <vt:lpstr>Hjemmekarantene</vt:lpstr>
      <vt:lpstr>Informasjon til kunder</vt:lpstr>
      <vt:lpstr>Instruks hjemmekontor – 1/2</vt:lpstr>
      <vt:lpstr>Instruks hjemmekontor – 2/2</vt:lpstr>
      <vt:lpstr>Instruks ved mistenkt tilfelle</vt:lpstr>
      <vt:lpstr>INSTRUKS Ved bekreftet tilfelle</vt:lpstr>
      <vt:lpstr>GENERELLE RÅD</vt:lpstr>
      <vt:lpstr>Kontaktliste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Generelt</dc:title>
  <dc:creator>Jon Tunold</dc:creator>
  <cp:lastModifiedBy>Oddbjørn Vistnes</cp:lastModifiedBy>
  <cp:revision>2</cp:revision>
  <dcterms:created xsi:type="dcterms:W3CDTF">2020-03-13T11:53:05Z</dcterms:created>
  <dcterms:modified xsi:type="dcterms:W3CDTF">2020-03-16T19:23:51Z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0x01010059BE6D78F6C0574781B134EFC3A74933</vt:lpwstr>
  </property>
</Properties>
</file>